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6" r:id="rId2"/>
    <p:sldId id="257" r:id="rId3"/>
    <p:sldId id="295" r:id="rId4"/>
    <p:sldId id="269" r:id="rId5"/>
    <p:sldId id="303" r:id="rId6"/>
    <p:sldId id="305" r:id="rId7"/>
    <p:sldId id="306" r:id="rId8"/>
    <p:sldId id="286" r:id="rId9"/>
    <p:sldId id="266" r:id="rId10"/>
    <p:sldId id="260" r:id="rId11"/>
    <p:sldId id="268" r:id="rId12"/>
    <p:sldId id="282" r:id="rId13"/>
    <p:sldId id="276" r:id="rId14"/>
    <p:sldId id="283" r:id="rId15"/>
    <p:sldId id="277" r:id="rId16"/>
    <p:sldId id="284" r:id="rId17"/>
    <p:sldId id="267" r:id="rId18"/>
    <p:sldId id="287" r:id="rId19"/>
    <p:sldId id="302" r:id="rId20"/>
    <p:sldId id="307" r:id="rId21"/>
    <p:sldId id="308" r:id="rId22"/>
    <p:sldId id="312" r:id="rId23"/>
    <p:sldId id="313" r:id="rId24"/>
    <p:sldId id="309" r:id="rId25"/>
    <p:sldId id="310" r:id="rId26"/>
    <p:sldId id="314" r:id="rId27"/>
    <p:sldId id="311" r:id="rId28"/>
    <p:sldId id="292" r:id="rId29"/>
    <p:sldId id="290" r:id="rId30"/>
    <p:sldId id="293" r:id="rId31"/>
    <p:sldId id="279" r:id="rId32"/>
    <p:sldId id="265" r:id="rId33"/>
  </p:sldIdLst>
  <p:sldSz cx="12192000" cy="6858000"/>
  <p:notesSz cx="7104063"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5396"/>
    <a:srgbClr val="044C84"/>
    <a:srgbClr val="02589A"/>
    <a:srgbClr val="003460"/>
    <a:srgbClr val="004B88"/>
    <a:srgbClr val="002D80"/>
    <a:srgbClr val="0057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94" autoAdjust="0"/>
    <p:restoredTop sz="86428"/>
  </p:normalViewPr>
  <p:slideViewPr>
    <p:cSldViewPr snapToGrid="0">
      <p:cViewPr varScale="1">
        <p:scale>
          <a:sx n="105" d="100"/>
          <a:sy n="105" d="100"/>
        </p:scale>
        <p:origin x="1736"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61" d="100"/>
          <a:sy n="61" d="100"/>
        </p:scale>
        <p:origin x="2288" y="2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38.jpg>
</file>

<file path=ppt/media/image39.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3EFD42F7-718C-4B98-AAEC-167E6DDD60A7}" type="datetimeFigureOut">
              <a:rPr lang="en-US" smtClean="0"/>
              <a:t>6/19/19</a:t>
            </a:fld>
            <a:endParaRPr lang="en-US"/>
          </a:p>
        </p:txBody>
      </p:sp>
      <p:sp>
        <p:nvSpPr>
          <p:cNvPr id="4" name="Slide Image Placeholder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1279525"/>
            <a:ext cx="6140450" cy="3454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1B2AA4F-B828-4D7C-AFD3-893933DAFCB4}" type="slidenum">
              <a:rPr lang="en-US" smtClean="0"/>
              <a:t>1</a:t>
            </a:fld>
            <a:endParaRPr lang="en-US"/>
          </a:p>
        </p:txBody>
      </p:sp>
    </p:spTree>
    <p:extLst>
      <p:ext uri="{BB962C8B-B14F-4D97-AF65-F5344CB8AC3E}">
        <p14:creationId xmlns:p14="http://schemas.microsoft.com/office/powerpoint/2010/main" val="385383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949754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10643509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41179061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dirty="0"/>
          </a:p>
        </p:txBody>
      </p:sp>
    </p:spTree>
    <p:extLst>
      <p:ext uri="{BB962C8B-B14F-4D97-AF65-F5344CB8AC3E}">
        <p14:creationId xmlns:p14="http://schemas.microsoft.com/office/powerpoint/2010/main" val="9707868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27047883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38317610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19992723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8316840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11138452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3943422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20945270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26085381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29421345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14429922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38250752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41326170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34733869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dirty="0"/>
          </a:p>
        </p:txBody>
      </p:sp>
    </p:spTree>
    <p:extLst>
      <p:ext uri="{BB962C8B-B14F-4D97-AF65-F5344CB8AC3E}">
        <p14:creationId xmlns:p14="http://schemas.microsoft.com/office/powerpoint/2010/main" val="2780376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dirty="0"/>
          </a:p>
        </p:txBody>
      </p:sp>
    </p:spTree>
    <p:extLst>
      <p:ext uri="{BB962C8B-B14F-4D97-AF65-F5344CB8AC3E}">
        <p14:creationId xmlns:p14="http://schemas.microsoft.com/office/powerpoint/2010/main" val="2567128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42451424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2947283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1936773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2139177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dirty="0"/>
          </a:p>
        </p:txBody>
      </p:sp>
    </p:spTree>
    <p:extLst>
      <p:ext uri="{BB962C8B-B14F-4D97-AF65-F5344CB8AC3E}">
        <p14:creationId xmlns:p14="http://schemas.microsoft.com/office/powerpoint/2010/main" val="33446237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481013" y="1279525"/>
            <a:ext cx="6140450" cy="3454400"/>
          </a:xfrm>
        </p:spPr>
      </p:sp>
      <p:sp>
        <p:nvSpPr>
          <p:cNvPr id="3" name="Text Placeholder 2"/>
          <p:cNvSpPr>
            <a:spLocks noGrp="1"/>
          </p:cNvSpPr>
          <p:nvPr>
            <p:ph type="body" idx="3"/>
          </p:nvPr>
        </p:nvSpPr>
        <p:spPr/>
        <p:txBody>
          <a:bodyPr/>
          <a:lstStyle/>
          <a:p>
            <a:endParaRPr lang="en-US"/>
          </a:p>
        </p:txBody>
      </p:sp>
    </p:spTree>
    <p:extLst>
      <p:ext uri="{BB962C8B-B14F-4D97-AF65-F5344CB8AC3E}">
        <p14:creationId xmlns:p14="http://schemas.microsoft.com/office/powerpoint/2010/main" val="3185494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DE934FF-F4E1-47C5-9CA5-30A81DDE2BE4}" type="datetimeFigureOut">
              <a:rPr lang="en-US" smtClean="0"/>
              <a:t>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838200" y="365125"/>
            <a:ext cx="10515600" cy="58118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p:cNvSpPr>
            <a:spLocks noGrp="1"/>
          </p:cNvSpPr>
          <p:nvPr>
            <p:ph type="dt" sz="half" idx="10"/>
          </p:nvPr>
        </p:nvSpPr>
        <p:spPr/>
        <p:txBody>
          <a:bodyPr/>
          <a:lstStyle/>
          <a:p>
            <a:fld id="{FDE934FF-F4E1-47C5-9CA5-30A81DDE2BE4}" type="datetimeFigureOut">
              <a:rPr lang="en-US" smtClean="0"/>
              <a:t>6/19/19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E934FF-F4E1-47C5-9CA5-30A81DDE2BE4}" type="datetimeFigureOut">
              <a:rPr lang="en-US" smtClean="0"/>
              <a:t>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E934FF-F4E1-47C5-9CA5-30A81DDE2BE4}" type="datetimeFigureOut">
              <a:rPr lang="en-US" smtClean="0"/>
              <a:t>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DE934FF-F4E1-47C5-9CA5-30A81DDE2BE4}" type="datetimeFigureOut">
              <a:rPr lang="en-US" smtClean="0"/>
              <a:t>6/19/19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E934FF-F4E1-47C5-9CA5-30A81DDE2BE4}" type="datetimeFigureOut">
              <a:rPr lang="en-US" smtClean="0"/>
              <a:t>6/19/19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DE934FF-F4E1-47C5-9CA5-30A81DDE2BE4}" type="datetimeFigureOut">
              <a:rPr lang="en-US" smtClean="0"/>
              <a:t>6/19/19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t>6/19/19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E934FF-F4E1-47C5-9CA5-30A81DDE2BE4}" type="datetimeFigureOut">
              <a:rPr lang="en-US" smtClean="0"/>
              <a:t>6/19/19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E934FF-F4E1-47C5-9CA5-30A81DDE2BE4}" type="datetimeFigureOut">
              <a:rPr lang="en-US" smtClean="0"/>
              <a:t>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44C8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t>6/19/19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hyperlink" Target="https://codeburst.io/supervised-machine-learning-for-dummies-part-1-overview-15c18f2269ba"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s://www.newtechdojo.com/list-machine-learning-algorithm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32.png"/><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www.burtchworks.com/wp-content/uploads/2018/05/Burtch-Works-Study_DS-2018.pdf"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8" Type="http://schemas.openxmlformats.org/officeDocument/2006/relationships/hyperlink" Target="https://cs.nyu.edu/~roweis/lle/algorithm.html" TargetMode="External"/><Relationship Id="rId13" Type="http://schemas.openxmlformats.org/officeDocument/2006/relationships/hyperlink" Target="https://kittipatkampa.wordpress.com/2010/10/14/variational-bayesian-gaussian-mixture-model-vbgmm/" TargetMode="External"/><Relationship Id="rId3" Type="http://schemas.openxmlformats.org/officeDocument/2006/relationships/hyperlink" Target="http://ufldl.stanford.edu/tutorial/supervised/ConvolutionalNeuralNetwork/" TargetMode="External"/><Relationship Id="rId7" Type="http://schemas.openxmlformats.org/officeDocument/2006/relationships/hyperlink" Target="https://people.eecs.berkeley.edu/~jordan/courses/294-fall09/lectures/clustering/slides.pdf" TargetMode="External"/><Relationship Id="rId12" Type="http://schemas.openxmlformats.org/officeDocument/2006/relationships/hyperlink" Target="https://www.kdnuggets.com/2018/03/5-things-reinforcement-learning.html"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hyperlink" Target="https://medium.freecodecamp.org/an-introduction-to-q-learning-reinforcement-learning-14ac0b4493cc" TargetMode="External"/><Relationship Id="rId11" Type="http://schemas.openxmlformats.org/officeDocument/2006/relationships/hyperlink" Target="https://s3.ap-south-1.amazonaws.com/techleer/207.jpg" TargetMode="External"/><Relationship Id="rId5" Type="http://schemas.openxmlformats.org/officeDocument/2006/relationships/hyperlink" Target="https://web.stanford.edu/group/pdplab/pdphandbook/handbookch10.html" TargetMode="External"/><Relationship Id="rId10" Type="http://schemas.openxmlformats.org/officeDocument/2006/relationships/hyperlink" Target="https://machinelearningmastery.com/a-tour-of-machine-learning-algorithms/" TargetMode="External"/><Relationship Id="rId4" Type="http://schemas.openxmlformats.org/officeDocument/2006/relationships/hyperlink" Target="https://towardsdatascience.com/machine-learning-101-an-intuitive-introduction-to-gradient-descent-366b77b52645" TargetMode="External"/><Relationship Id="rId9" Type="http://schemas.openxmlformats.org/officeDocument/2006/relationships/hyperlink" Target="https://towardsdatascience.com/from-classic-ai-techniques-to-deep-learning-753d20cf8578" TargetMode="External"/><Relationship Id="rId14" Type="http://schemas.openxmlformats.org/officeDocument/2006/relationships/hyperlink" Target="http://www.jmlr.org/papers/volume3/guyon03a/guyon03a.pdf"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hyperlink" Target="https://blog.linkedin.com/2018/january/11/linkedin-data-reveals-the-most-promising-jobs-and-in-demand-skills-2018"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hyperlink" Target="https://www.forbes.com/sites/louiscolumbus/2017/05/13/ibm-predicts-demand-for-data-scientists-will-soar-28-by-2020/#70c9965e7e3b" TargetMode="External"/><Relationship Id="rId5" Type="http://schemas.openxmlformats.org/officeDocument/2006/relationships/hyperlink" Target="https://www.glassdoor.com/List/Best-Jobs-in-America-LST_KQ0,20.htm" TargetMode="External"/><Relationship Id="rId4" Type="http://schemas.openxmlformats.org/officeDocument/2006/relationships/hyperlink" Target="http://offsetanalytics.com/understanding-the-data-scientist/"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4B88"/>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39" y="81666"/>
            <a:ext cx="6032361" cy="5271135"/>
          </a:xfrm>
          <a:prstGeom prst="rect">
            <a:avLst/>
          </a:prstGeom>
        </p:spPr>
      </p:pic>
      <p:pic>
        <p:nvPicPr>
          <p:cNvPr id="6" name="Picture 5">
            <a:extLst>
              <a:ext uri="{FF2B5EF4-FFF2-40B4-BE49-F238E27FC236}">
                <a16:creationId xmlns:a16="http://schemas.microsoft.com/office/drawing/2014/main" id="{4EF11D11-94AE-B44F-A0A1-476C4BAE6467}"/>
              </a:ext>
            </a:extLst>
          </p:cNvPr>
          <p:cNvPicPr>
            <a:picLocks noChangeAspect="1"/>
          </p:cNvPicPr>
          <p:nvPr/>
        </p:nvPicPr>
        <p:blipFill rotWithShape="1">
          <a:blip r:embed="rId4"/>
          <a:srcRect l="1509" t="26656" r="57255" b="-15"/>
          <a:stretch/>
        </p:blipFill>
        <p:spPr>
          <a:xfrm>
            <a:off x="0" y="1"/>
            <a:ext cx="6188765" cy="6857999"/>
          </a:xfrm>
          <a:prstGeom prst="rect">
            <a:avLst/>
          </a:prstGeom>
        </p:spPr>
      </p:pic>
      <p:pic>
        <p:nvPicPr>
          <p:cNvPr id="3" name="Picture 2">
            <a:extLst>
              <a:ext uri="{FF2B5EF4-FFF2-40B4-BE49-F238E27FC236}">
                <a16:creationId xmlns:a16="http://schemas.microsoft.com/office/drawing/2014/main" id="{2C62D8B9-25C3-F74A-9B54-E5CC1428DCF6}"/>
              </a:ext>
            </a:extLst>
          </p:cNvPr>
          <p:cNvPicPr>
            <a:picLocks noChangeAspect="1"/>
          </p:cNvPicPr>
          <p:nvPr/>
        </p:nvPicPr>
        <p:blipFill>
          <a:blip r:embed="rId5"/>
          <a:stretch>
            <a:fillRect/>
          </a:stretch>
        </p:blipFill>
        <p:spPr>
          <a:xfrm>
            <a:off x="6153555" y="5657616"/>
            <a:ext cx="6011070" cy="1184978"/>
          </a:xfrm>
          <a:prstGeom prst="rect">
            <a:avLst/>
          </a:prstGeom>
        </p:spPr>
      </p:pic>
      <p:pic>
        <p:nvPicPr>
          <p:cNvPr id="8" name="Picture 7">
            <a:extLst>
              <a:ext uri="{FF2B5EF4-FFF2-40B4-BE49-F238E27FC236}">
                <a16:creationId xmlns:a16="http://schemas.microsoft.com/office/drawing/2014/main" id="{53CA2873-24F3-4646-84FD-7BC963B58A2A}"/>
              </a:ext>
            </a:extLst>
          </p:cNvPr>
          <p:cNvPicPr>
            <a:picLocks noChangeAspect="1"/>
          </p:cNvPicPr>
          <p:nvPr/>
        </p:nvPicPr>
        <p:blipFill>
          <a:blip r:embed="rId4"/>
          <a:srcRect l="1421" t="14661" r="17140"/>
          <a:stretch>
            <a:fillRect/>
          </a:stretch>
        </p:blipFill>
        <p:spPr>
          <a:xfrm>
            <a:off x="-21590" y="-13335"/>
            <a:ext cx="12222480" cy="7032625"/>
          </a:xfrm>
          <a:prstGeom prst="rect">
            <a:avLst/>
          </a:prstGeom>
        </p:spPr>
      </p:pic>
      <p:sp>
        <p:nvSpPr>
          <p:cNvPr id="9" name="Text Box 4">
            <a:extLst>
              <a:ext uri="{FF2B5EF4-FFF2-40B4-BE49-F238E27FC236}">
                <a16:creationId xmlns:a16="http://schemas.microsoft.com/office/drawing/2014/main" id="{E85B8E26-35DF-CF44-8551-C5D6E579CF41}"/>
              </a:ext>
            </a:extLst>
          </p:cNvPr>
          <p:cNvSpPr txBox="1"/>
          <p:nvPr/>
        </p:nvSpPr>
        <p:spPr>
          <a:xfrm>
            <a:off x="6320929" y="15406"/>
            <a:ext cx="5879961" cy="5262979"/>
          </a:xfrm>
          <a:prstGeom prst="rect">
            <a:avLst/>
          </a:prstGeom>
          <a:solidFill>
            <a:srgbClr val="004B88"/>
          </a:solidFill>
        </p:spPr>
        <p:txBody>
          <a:bodyPr wrap="square" rtlCol="0">
            <a:spAutoFit/>
          </a:bodyPr>
          <a:lstStyle/>
          <a:p>
            <a:r>
              <a:rPr lang="en-US" sz="4800" b="1" dirty="0">
                <a:solidFill>
                  <a:schemeClr val="bg1"/>
                </a:solidFill>
                <a:latin typeface="Times New Roman" panose="02020603050405020304" charset="0"/>
              </a:rPr>
              <a:t>Applications of Machine Learning for IODP Petrophysical Well Log Data</a:t>
            </a:r>
            <a:endParaRPr lang="en-US" sz="2800" b="1" dirty="0">
              <a:solidFill>
                <a:schemeClr val="bg1"/>
              </a:solidFill>
            </a:endParaRPr>
          </a:p>
          <a:p>
            <a:endParaRPr lang="en-US" sz="2400" b="1" dirty="0">
              <a:solidFill>
                <a:schemeClr val="bg1"/>
              </a:solidFill>
            </a:endParaRPr>
          </a:p>
          <a:p>
            <a:r>
              <a:rPr lang="en-US" sz="2400" b="1" dirty="0">
                <a:solidFill>
                  <a:schemeClr val="bg1"/>
                </a:solidFill>
              </a:rPr>
              <a:t>Peter Flaming</a:t>
            </a:r>
          </a:p>
          <a:p>
            <a:r>
              <a:rPr lang="en-US" sz="2400" b="1" dirty="0">
                <a:solidFill>
                  <a:schemeClr val="bg1"/>
                </a:solidFill>
              </a:rPr>
              <a:t>Research Graduate Student</a:t>
            </a:r>
          </a:p>
          <a:p>
            <a:r>
              <a:rPr lang="en-US" sz="2400" b="1" dirty="0">
                <a:solidFill>
                  <a:schemeClr val="bg1"/>
                </a:solidFill>
              </a:rPr>
              <a:t>Southern Methodist University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half" idx="1"/>
          </p:nvPr>
        </p:nvPicPr>
        <p:blipFill>
          <a:blip r:embed="rId3"/>
          <a:srcRect l="1953" t="14913" r="17468"/>
          <a:stretch>
            <a:fillRect/>
          </a:stretch>
        </p:blipFill>
        <p:spPr>
          <a:xfrm>
            <a:off x="838200" y="2608580"/>
            <a:ext cx="5181600" cy="2785110"/>
          </a:xfrm>
          <a:prstGeom prst="rect">
            <a:avLst/>
          </a:prstGeom>
        </p:spPr>
      </p:pic>
      <p:sp>
        <p:nvSpPr>
          <p:cNvPr id="10" name="Text Box 9"/>
          <p:cNvSpPr txBox="1"/>
          <p:nvPr/>
        </p:nvSpPr>
        <p:spPr>
          <a:xfrm>
            <a:off x="6539689" y="31741"/>
            <a:ext cx="5441951" cy="1446550"/>
          </a:xfrm>
          <a:prstGeom prst="rect">
            <a:avLst/>
          </a:prstGeom>
          <a:noFill/>
        </p:spPr>
        <p:txBody>
          <a:bodyPr wrap="square" rtlCol="0">
            <a:spAutoFit/>
          </a:bodyPr>
          <a:lstStyle/>
          <a:p>
            <a:pPr algn="ctr"/>
            <a:r>
              <a:rPr lang="en-US" sz="4400" dirty="0">
                <a:solidFill>
                  <a:schemeClr val="bg1"/>
                </a:solidFill>
              </a:rPr>
              <a:t>Machine Learning (ML) – What it isn’t</a:t>
            </a:r>
          </a:p>
        </p:txBody>
      </p:sp>
      <p:pic>
        <p:nvPicPr>
          <p:cNvPr id="18" name="Content Placeholder 17"/>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213030" y="12868"/>
            <a:ext cx="5806770" cy="6851989"/>
          </a:xfrm>
          <a:prstGeom prst="rect">
            <a:avLst/>
          </a:prstGeom>
        </p:spPr>
      </p:pic>
      <p:sp>
        <p:nvSpPr>
          <p:cNvPr id="2" name="TextBox 1">
            <a:extLst>
              <a:ext uri="{FF2B5EF4-FFF2-40B4-BE49-F238E27FC236}">
                <a16:creationId xmlns:a16="http://schemas.microsoft.com/office/drawing/2014/main" id="{A8CE8559-8117-BC4E-BA1D-7865A8652E68}"/>
              </a:ext>
            </a:extLst>
          </p:cNvPr>
          <p:cNvSpPr txBox="1"/>
          <p:nvPr/>
        </p:nvSpPr>
        <p:spPr>
          <a:xfrm>
            <a:off x="6705840" y="1493669"/>
            <a:ext cx="5275800" cy="646331"/>
          </a:xfrm>
          <a:prstGeom prst="rect">
            <a:avLst/>
          </a:prstGeom>
          <a:noFill/>
        </p:spPr>
        <p:txBody>
          <a:bodyPr wrap="square" rtlCol="0">
            <a:spAutoFit/>
          </a:bodyPr>
          <a:lstStyle/>
          <a:p>
            <a:pPr marL="342900" indent="-342900">
              <a:buFont typeface="Arial" panose="020B0604020202020204" pitchFamily="34" charset="0"/>
              <a:buChar char="•"/>
            </a:pPr>
            <a:r>
              <a:rPr lang="en-US" dirty="0">
                <a:solidFill>
                  <a:schemeClr val="bg1"/>
                </a:solidFill>
              </a:rPr>
              <a:t>ML is not a magical “black box” that will find answers from unarranged data!</a:t>
            </a:r>
          </a:p>
        </p:txBody>
      </p:sp>
      <p:pic>
        <p:nvPicPr>
          <p:cNvPr id="6" name="Picture 5">
            <a:extLst>
              <a:ext uri="{FF2B5EF4-FFF2-40B4-BE49-F238E27FC236}">
                <a16:creationId xmlns:a16="http://schemas.microsoft.com/office/drawing/2014/main" id="{592A62F4-A1E2-3A4B-AA04-5FF7A52766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2170" y="2222217"/>
            <a:ext cx="3396987" cy="3659481"/>
          </a:xfrm>
          <a:prstGeom prst="rect">
            <a:avLst/>
          </a:prstGeom>
        </p:spPr>
      </p:pic>
      <p:sp>
        <p:nvSpPr>
          <p:cNvPr id="7" name="TextBox 6">
            <a:extLst>
              <a:ext uri="{FF2B5EF4-FFF2-40B4-BE49-F238E27FC236}">
                <a16:creationId xmlns:a16="http://schemas.microsoft.com/office/drawing/2014/main" id="{F4582AE4-3C4A-7C49-9C13-6FCD5A55DEE9}"/>
              </a:ext>
            </a:extLst>
          </p:cNvPr>
          <p:cNvSpPr txBox="1"/>
          <p:nvPr/>
        </p:nvSpPr>
        <p:spPr>
          <a:xfrm>
            <a:off x="6655839" y="5963915"/>
            <a:ext cx="5536161" cy="738664"/>
          </a:xfrm>
          <a:prstGeom prst="rect">
            <a:avLst/>
          </a:prstGeom>
          <a:noFill/>
        </p:spPr>
        <p:txBody>
          <a:bodyPr wrap="square" rtlCol="0">
            <a:spAutoFit/>
          </a:bodyPr>
          <a:lstStyle/>
          <a:p>
            <a:r>
              <a:rPr lang="en-US" sz="1400" dirty="0">
                <a:solidFill>
                  <a:schemeClr val="bg1"/>
                </a:solidFill>
              </a:rPr>
              <a:t>Support Vector Machine (SVM)  – a supervised machine learning model that divides the data into linear boundaries of classified regions. </a:t>
            </a:r>
          </a:p>
          <a:p>
            <a:r>
              <a:rPr lang="en-US" sz="1400" dirty="0">
                <a:solidFill>
                  <a:schemeClr val="bg1"/>
                </a:solidFill>
              </a:rPr>
              <a:t>https://</a:t>
            </a:r>
            <a:r>
              <a:rPr lang="en-US" sz="1400" dirty="0" err="1">
                <a:solidFill>
                  <a:schemeClr val="bg1"/>
                </a:solidFill>
              </a:rPr>
              <a:t>en.wikipedia.org</a:t>
            </a:r>
            <a:r>
              <a:rPr lang="en-US" sz="1400" dirty="0">
                <a:solidFill>
                  <a:schemeClr val="bg1"/>
                </a:solidFill>
              </a:rPr>
              <a:t>/wiki/</a:t>
            </a:r>
            <a:r>
              <a:rPr lang="en-US" sz="1400" dirty="0" err="1">
                <a:solidFill>
                  <a:schemeClr val="bg1"/>
                </a:solidFill>
              </a:rPr>
              <a:t>Machine_learning</a:t>
            </a:r>
            <a:endParaRPr lang="en-US" sz="1400" dirty="0">
              <a:solidFill>
                <a:schemeClr val="bg1"/>
              </a:solidFill>
            </a:endParaRPr>
          </a:p>
        </p:txBody>
      </p:sp>
    </p:spTree>
    <p:extLst>
      <p:ext uri="{BB962C8B-B14F-4D97-AF65-F5344CB8AC3E}">
        <p14:creationId xmlns:p14="http://schemas.microsoft.com/office/powerpoint/2010/main" val="1167530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p:cNvSpPr>
            <a:spLocks noGrp="1"/>
          </p:cNvSpPr>
          <p:nvPr>
            <p:ph type="title"/>
          </p:nvPr>
        </p:nvSpPr>
        <p:spPr>
          <a:xfrm>
            <a:off x="119271" y="119271"/>
            <a:ext cx="11872434" cy="829853"/>
          </a:xfrm>
        </p:spPr>
        <p:txBody>
          <a:bodyPr>
            <a:noAutofit/>
          </a:bodyPr>
          <a:lstStyle/>
          <a:p>
            <a:r>
              <a:rPr lang="en-US" dirty="0">
                <a:solidFill>
                  <a:schemeClr val="bg1"/>
                </a:solidFill>
              </a:rPr>
              <a:t>Machine Learning (ML) – Supervised Learning</a:t>
            </a:r>
            <a:endParaRPr lang="en-US" dirty="0"/>
          </a:p>
        </p:txBody>
      </p:sp>
      <p:sp>
        <p:nvSpPr>
          <p:cNvPr id="9" name="Content Placeholder 8">
            <a:extLst>
              <a:ext uri="{FF2B5EF4-FFF2-40B4-BE49-F238E27FC236}">
                <a16:creationId xmlns:a16="http://schemas.microsoft.com/office/drawing/2014/main" id="{397A7FE3-538D-E448-9408-B8173AB18E01}"/>
              </a:ext>
            </a:extLst>
          </p:cNvPr>
          <p:cNvSpPr>
            <a:spLocks noGrp="1"/>
          </p:cNvSpPr>
          <p:nvPr>
            <p:ph sz="half" idx="1"/>
          </p:nvPr>
        </p:nvSpPr>
        <p:spPr>
          <a:xfrm>
            <a:off x="376052" y="1493927"/>
            <a:ext cx="4786257" cy="4351338"/>
          </a:xfrm>
        </p:spPr>
        <p:txBody>
          <a:bodyPr>
            <a:normAutofit/>
          </a:bodyPr>
          <a:lstStyle/>
          <a:p>
            <a:r>
              <a:rPr lang="en-US" sz="1800" dirty="0">
                <a:solidFill>
                  <a:schemeClr val="bg1"/>
                </a:solidFill>
              </a:rPr>
              <a:t>The aim of supervised machine learning is to build a model that makes predictions based on evidence in the presence of uncertainty. </a:t>
            </a:r>
          </a:p>
          <a:p>
            <a:r>
              <a:rPr lang="en-US" sz="1800" dirty="0">
                <a:solidFill>
                  <a:schemeClr val="bg1"/>
                </a:solidFill>
              </a:rPr>
              <a:t>A supervised learning algorithm takes a known set of input data and known responses to the data (output) and trains a model to generate reasonable predictions for the response to new data.</a:t>
            </a:r>
          </a:p>
          <a:p>
            <a:r>
              <a:rPr lang="en-US" sz="1800" dirty="0">
                <a:solidFill>
                  <a:schemeClr val="bg1"/>
                </a:solidFill>
              </a:rPr>
              <a:t>Classification techniques predict discrete responses – for example, whether an email is genuine or spam, or whether an online news article is popular or unpopular.</a:t>
            </a:r>
          </a:p>
          <a:p>
            <a:r>
              <a:rPr lang="en-US" sz="1800" dirty="0">
                <a:solidFill>
                  <a:schemeClr val="bg1"/>
                </a:solidFill>
              </a:rPr>
              <a:t>Regression techniques predict continuous responses – for example, changes in temperature or fluctuations in power demand.</a:t>
            </a:r>
          </a:p>
        </p:txBody>
      </p:sp>
      <p:pic>
        <p:nvPicPr>
          <p:cNvPr id="13" name="Picture 12">
            <a:extLst>
              <a:ext uri="{FF2B5EF4-FFF2-40B4-BE49-F238E27FC236}">
                <a16:creationId xmlns:a16="http://schemas.microsoft.com/office/drawing/2014/main" id="{FA63DF62-A2C4-F040-8811-E834761BD5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6206" y="1186801"/>
            <a:ext cx="6665500" cy="4924682"/>
          </a:xfrm>
          <a:prstGeom prst="rect">
            <a:avLst/>
          </a:prstGeom>
        </p:spPr>
      </p:pic>
      <p:sp>
        <p:nvSpPr>
          <p:cNvPr id="11" name="TextBox 10">
            <a:extLst>
              <a:ext uri="{FF2B5EF4-FFF2-40B4-BE49-F238E27FC236}">
                <a16:creationId xmlns:a16="http://schemas.microsoft.com/office/drawing/2014/main" id="{45D52480-A6AC-5044-81C9-B279A4521F0F}"/>
              </a:ext>
            </a:extLst>
          </p:cNvPr>
          <p:cNvSpPr txBox="1"/>
          <p:nvPr/>
        </p:nvSpPr>
        <p:spPr>
          <a:xfrm>
            <a:off x="5326205" y="6261904"/>
            <a:ext cx="6665500" cy="276999"/>
          </a:xfrm>
          <a:prstGeom prst="rect">
            <a:avLst/>
          </a:prstGeom>
          <a:noFill/>
        </p:spPr>
        <p:txBody>
          <a:bodyPr wrap="square" rtlCol="0">
            <a:spAutoFit/>
          </a:bodyPr>
          <a:lstStyle/>
          <a:p>
            <a:pPr algn="ctr"/>
            <a:r>
              <a:rPr lang="en-US" sz="1200" dirty="0">
                <a:solidFill>
                  <a:schemeClr val="bg1"/>
                </a:solidFill>
                <a:hlinkClick r:id="rId4">
                  <a:extLst>
                    <a:ext uri="{A12FA001-AC4F-418D-AE19-62706E023703}">
                      <ahyp:hlinkClr xmlns:ahyp="http://schemas.microsoft.com/office/drawing/2018/hyperlinkcolor" val="tx"/>
                    </a:ext>
                  </a:extLst>
                </a:hlinkClick>
              </a:rPr>
              <a:t>supervised-machine-learning</a:t>
            </a:r>
            <a:endParaRPr lang="en-US" sz="1200" dirty="0">
              <a:solidFill>
                <a:schemeClr val="bg1"/>
              </a:solidFill>
            </a:endParaRPr>
          </a:p>
        </p:txBody>
      </p:sp>
    </p:spTree>
    <p:extLst>
      <p:ext uri="{BB962C8B-B14F-4D97-AF65-F5344CB8AC3E}">
        <p14:creationId xmlns:p14="http://schemas.microsoft.com/office/powerpoint/2010/main" val="2631962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6B54D-9DD0-7B42-9EB9-013094242BF3}"/>
              </a:ext>
            </a:extLst>
          </p:cNvPr>
          <p:cNvSpPr>
            <a:spLocks noGrp="1"/>
          </p:cNvSpPr>
          <p:nvPr>
            <p:ph type="title"/>
          </p:nvPr>
        </p:nvSpPr>
        <p:spPr/>
        <p:txBody>
          <a:bodyPr>
            <a:normAutofit/>
          </a:bodyPr>
          <a:lstStyle/>
          <a:p>
            <a:r>
              <a:rPr lang="en-US" sz="4000" dirty="0">
                <a:solidFill>
                  <a:schemeClr val="bg1"/>
                </a:solidFill>
              </a:rPr>
              <a:t>Supervised Learning – Algorithms </a:t>
            </a:r>
          </a:p>
        </p:txBody>
      </p:sp>
      <p:sp>
        <p:nvSpPr>
          <p:cNvPr id="3" name="Content Placeholder 2">
            <a:extLst>
              <a:ext uri="{FF2B5EF4-FFF2-40B4-BE49-F238E27FC236}">
                <a16:creationId xmlns:a16="http://schemas.microsoft.com/office/drawing/2014/main" id="{AC84B744-655A-6346-A1BA-9AE471ED0A4F}"/>
              </a:ext>
            </a:extLst>
          </p:cNvPr>
          <p:cNvSpPr>
            <a:spLocks noGrp="1"/>
          </p:cNvSpPr>
          <p:nvPr>
            <p:ph sz="half" idx="1"/>
          </p:nvPr>
        </p:nvSpPr>
        <p:spPr/>
        <p:txBody>
          <a:bodyPr>
            <a:normAutofit/>
          </a:bodyPr>
          <a:lstStyle/>
          <a:p>
            <a:r>
              <a:rPr lang="en-US" sz="2000" b="1" dirty="0">
                <a:solidFill>
                  <a:schemeClr val="bg1"/>
                </a:solidFill>
              </a:rPr>
              <a:t>Classification:</a:t>
            </a:r>
          </a:p>
          <a:p>
            <a:r>
              <a:rPr lang="en-US" sz="2000" dirty="0">
                <a:solidFill>
                  <a:schemeClr val="bg1"/>
                </a:solidFill>
              </a:rPr>
              <a:t>Support Vector Classification (SVC)</a:t>
            </a:r>
          </a:p>
          <a:p>
            <a:r>
              <a:rPr lang="en-US" sz="2000" dirty="0">
                <a:solidFill>
                  <a:schemeClr val="bg1"/>
                </a:solidFill>
              </a:rPr>
              <a:t>Naïve Bayes</a:t>
            </a:r>
          </a:p>
          <a:p>
            <a:r>
              <a:rPr lang="en-US" sz="2000" dirty="0">
                <a:solidFill>
                  <a:schemeClr val="bg1"/>
                </a:solidFill>
              </a:rPr>
              <a:t>K-Neighbors Classifier</a:t>
            </a:r>
          </a:p>
          <a:p>
            <a:r>
              <a:rPr lang="en-US" sz="2000" dirty="0">
                <a:solidFill>
                  <a:schemeClr val="bg1"/>
                </a:solidFill>
              </a:rPr>
              <a:t>SVC Ensemble Classifiers</a:t>
            </a:r>
          </a:p>
          <a:p>
            <a:r>
              <a:rPr lang="en-US" sz="2000" dirty="0">
                <a:solidFill>
                  <a:schemeClr val="bg1"/>
                </a:solidFill>
              </a:rPr>
              <a:t>Stochastic Gradient Descent (SGD) Classifier</a:t>
            </a:r>
          </a:p>
          <a:p>
            <a:r>
              <a:rPr lang="en-US" sz="2000" dirty="0">
                <a:solidFill>
                  <a:schemeClr val="bg1"/>
                </a:solidFill>
              </a:rPr>
              <a:t>Kernel Approximation</a:t>
            </a:r>
          </a:p>
          <a:p>
            <a:r>
              <a:rPr lang="en-US" sz="2000" dirty="0">
                <a:solidFill>
                  <a:schemeClr val="bg1"/>
                </a:solidFill>
              </a:rPr>
              <a:t>Convolutional Neural Networks</a:t>
            </a:r>
          </a:p>
          <a:p>
            <a:r>
              <a:rPr lang="en-US" sz="2000" dirty="0">
                <a:solidFill>
                  <a:schemeClr val="bg1"/>
                </a:solidFill>
              </a:rPr>
              <a:t>Recurrent Neural Networks</a:t>
            </a:r>
          </a:p>
          <a:p>
            <a:pPr lvl="1"/>
            <a:endParaRPr lang="en-US" sz="1600" dirty="0">
              <a:solidFill>
                <a:schemeClr val="bg1"/>
              </a:solidFill>
            </a:endParaRPr>
          </a:p>
          <a:p>
            <a:endParaRPr lang="en-US" sz="2000" dirty="0">
              <a:solidFill>
                <a:schemeClr val="bg1"/>
              </a:solidFill>
            </a:endParaRPr>
          </a:p>
        </p:txBody>
      </p:sp>
      <p:sp>
        <p:nvSpPr>
          <p:cNvPr id="4" name="Content Placeholder 3">
            <a:extLst>
              <a:ext uri="{FF2B5EF4-FFF2-40B4-BE49-F238E27FC236}">
                <a16:creationId xmlns:a16="http://schemas.microsoft.com/office/drawing/2014/main" id="{25506568-8934-7A47-B12C-C8F54DDFD8C3}"/>
              </a:ext>
            </a:extLst>
          </p:cNvPr>
          <p:cNvSpPr>
            <a:spLocks noGrp="1"/>
          </p:cNvSpPr>
          <p:nvPr>
            <p:ph sz="half" idx="2"/>
          </p:nvPr>
        </p:nvSpPr>
        <p:spPr>
          <a:xfrm>
            <a:off x="6172200" y="1825625"/>
            <a:ext cx="5748454" cy="4351338"/>
          </a:xfrm>
        </p:spPr>
        <p:txBody>
          <a:bodyPr>
            <a:normAutofit/>
          </a:bodyPr>
          <a:lstStyle/>
          <a:p>
            <a:r>
              <a:rPr lang="en-US" sz="2000" b="1" dirty="0">
                <a:solidFill>
                  <a:schemeClr val="bg1"/>
                </a:solidFill>
              </a:rPr>
              <a:t>Regression:</a:t>
            </a:r>
          </a:p>
          <a:p>
            <a:r>
              <a:rPr lang="en-US" sz="2000" dirty="0">
                <a:solidFill>
                  <a:schemeClr val="bg1"/>
                </a:solidFill>
              </a:rPr>
              <a:t>Stochastic Gradient Descent (SGD) Regression</a:t>
            </a:r>
          </a:p>
          <a:p>
            <a:r>
              <a:rPr lang="en-US" sz="2000" dirty="0">
                <a:solidFill>
                  <a:schemeClr val="bg1"/>
                </a:solidFill>
              </a:rPr>
              <a:t>Elastic Net LASSO</a:t>
            </a:r>
          </a:p>
          <a:p>
            <a:r>
              <a:rPr lang="en-US" sz="2000" dirty="0">
                <a:solidFill>
                  <a:schemeClr val="bg1"/>
                </a:solidFill>
              </a:rPr>
              <a:t>Ridge Regression </a:t>
            </a:r>
          </a:p>
          <a:p>
            <a:pPr lvl="1"/>
            <a:r>
              <a:rPr lang="en-US" sz="1600" dirty="0">
                <a:solidFill>
                  <a:schemeClr val="bg1"/>
                </a:solidFill>
              </a:rPr>
              <a:t>Support Vector Regression </a:t>
            </a:r>
            <a:r>
              <a:rPr lang="en-US" sz="1200" dirty="0">
                <a:solidFill>
                  <a:schemeClr val="bg1"/>
                </a:solidFill>
              </a:rPr>
              <a:t>(SVR) kernel = ‘linear’ </a:t>
            </a:r>
          </a:p>
          <a:p>
            <a:r>
              <a:rPr lang="en-US" sz="2000" dirty="0">
                <a:solidFill>
                  <a:schemeClr val="bg1"/>
                </a:solidFill>
              </a:rPr>
              <a:t> Support Vector Regression (SVR) </a:t>
            </a:r>
          </a:p>
          <a:p>
            <a:pPr lvl="1"/>
            <a:r>
              <a:rPr lang="en-US" sz="1600" dirty="0">
                <a:solidFill>
                  <a:schemeClr val="bg1"/>
                </a:solidFill>
              </a:rPr>
              <a:t>Ensemble Regressors SVR(kernel = ‘RBF’)</a:t>
            </a:r>
          </a:p>
        </p:txBody>
      </p:sp>
    </p:spTree>
    <p:extLst>
      <p:ext uri="{BB962C8B-B14F-4D97-AF65-F5344CB8AC3E}">
        <p14:creationId xmlns:p14="http://schemas.microsoft.com/office/powerpoint/2010/main" val="20767035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p:cNvSpPr>
            <a:spLocks noGrp="1"/>
          </p:cNvSpPr>
          <p:nvPr>
            <p:ph type="title"/>
          </p:nvPr>
        </p:nvSpPr>
        <p:spPr>
          <a:xfrm>
            <a:off x="119271" y="119271"/>
            <a:ext cx="11953458" cy="1015048"/>
          </a:xfrm>
        </p:spPr>
        <p:txBody>
          <a:bodyPr>
            <a:noAutofit/>
          </a:bodyPr>
          <a:lstStyle/>
          <a:p>
            <a:r>
              <a:rPr lang="en-US" dirty="0">
                <a:solidFill>
                  <a:schemeClr val="bg1"/>
                </a:solidFill>
              </a:rPr>
              <a:t>Machine Learning (ML) – Unsupervised Learning</a:t>
            </a:r>
            <a:endParaRPr lang="en-US" dirty="0"/>
          </a:p>
        </p:txBody>
      </p:sp>
      <p:sp>
        <p:nvSpPr>
          <p:cNvPr id="9" name="Content Placeholder 8">
            <a:extLst>
              <a:ext uri="{FF2B5EF4-FFF2-40B4-BE49-F238E27FC236}">
                <a16:creationId xmlns:a16="http://schemas.microsoft.com/office/drawing/2014/main" id="{397A7FE3-538D-E448-9408-B8173AB18E01}"/>
              </a:ext>
            </a:extLst>
          </p:cNvPr>
          <p:cNvSpPr>
            <a:spLocks noGrp="1"/>
          </p:cNvSpPr>
          <p:nvPr>
            <p:ph sz="half" idx="1"/>
          </p:nvPr>
        </p:nvSpPr>
        <p:spPr>
          <a:xfrm>
            <a:off x="399201" y="1760145"/>
            <a:ext cx="4786257" cy="4351338"/>
          </a:xfrm>
        </p:spPr>
        <p:txBody>
          <a:bodyPr>
            <a:normAutofit/>
          </a:bodyPr>
          <a:lstStyle/>
          <a:p>
            <a:r>
              <a:rPr lang="en-US" sz="1800" dirty="0">
                <a:solidFill>
                  <a:schemeClr val="bg1"/>
                </a:solidFill>
              </a:rPr>
              <a:t>The aim of unsupervised machine learning is to build a model that finds hidden patterns or intrinsic structures in data.</a:t>
            </a:r>
          </a:p>
          <a:p>
            <a:r>
              <a:rPr lang="en-US" sz="1800" dirty="0">
                <a:solidFill>
                  <a:schemeClr val="bg1"/>
                </a:solidFill>
              </a:rPr>
              <a:t>Clustering techniques uncover patterns – for example, whether there are any patterns in data to indicate groupings of features.</a:t>
            </a:r>
          </a:p>
          <a:p>
            <a:r>
              <a:rPr lang="en-US" sz="1800" dirty="0">
                <a:solidFill>
                  <a:schemeClr val="bg1"/>
                </a:solidFill>
              </a:rPr>
              <a:t>Anomaly Detection techniques find new patterns in network data – for example, is there a new pattern within the network data that is anomalous? </a:t>
            </a:r>
          </a:p>
        </p:txBody>
      </p:sp>
      <p:pic>
        <p:nvPicPr>
          <p:cNvPr id="13" name="Picture 12">
            <a:extLst>
              <a:ext uri="{FF2B5EF4-FFF2-40B4-BE49-F238E27FC236}">
                <a16:creationId xmlns:a16="http://schemas.microsoft.com/office/drawing/2014/main" id="{FA63DF62-A2C4-F040-8811-E834761BD5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7229" y="1295910"/>
            <a:ext cx="6665500" cy="4706464"/>
          </a:xfrm>
          <a:prstGeom prst="rect">
            <a:avLst/>
          </a:prstGeom>
        </p:spPr>
      </p:pic>
      <p:sp>
        <p:nvSpPr>
          <p:cNvPr id="11" name="TextBox 10">
            <a:extLst>
              <a:ext uri="{FF2B5EF4-FFF2-40B4-BE49-F238E27FC236}">
                <a16:creationId xmlns:a16="http://schemas.microsoft.com/office/drawing/2014/main" id="{45D52480-A6AC-5044-81C9-B279A4521F0F}"/>
              </a:ext>
            </a:extLst>
          </p:cNvPr>
          <p:cNvSpPr txBox="1"/>
          <p:nvPr/>
        </p:nvSpPr>
        <p:spPr>
          <a:xfrm>
            <a:off x="5326205" y="6261904"/>
            <a:ext cx="6665500" cy="276999"/>
          </a:xfrm>
          <a:prstGeom prst="rect">
            <a:avLst/>
          </a:prstGeom>
          <a:noFill/>
        </p:spPr>
        <p:txBody>
          <a:bodyPr wrap="square" rtlCol="0">
            <a:spAutoFit/>
          </a:bodyPr>
          <a:lstStyle/>
          <a:p>
            <a:pPr algn="ctr"/>
            <a:r>
              <a:rPr lang="en-US" sz="1200" dirty="0">
                <a:solidFill>
                  <a:schemeClr val="bg1"/>
                </a:solidFill>
                <a:hlinkClick r:id="rId4">
                  <a:extLst>
                    <a:ext uri="{A12FA001-AC4F-418D-AE19-62706E023703}">
                      <ahyp:hlinkClr xmlns:ahyp="http://schemas.microsoft.com/office/drawing/2018/hyperlinkcolor" val="tx"/>
                    </a:ext>
                  </a:extLst>
                </a:hlinkClick>
              </a:rPr>
              <a:t>unsupervised-machine-learning</a:t>
            </a:r>
            <a:endParaRPr lang="en-US" sz="1200" dirty="0">
              <a:solidFill>
                <a:schemeClr val="bg1"/>
              </a:solidFill>
            </a:endParaRPr>
          </a:p>
        </p:txBody>
      </p:sp>
    </p:spTree>
    <p:extLst>
      <p:ext uri="{BB962C8B-B14F-4D97-AF65-F5344CB8AC3E}">
        <p14:creationId xmlns:p14="http://schemas.microsoft.com/office/powerpoint/2010/main" val="37619857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6B54D-9DD0-7B42-9EB9-013094242BF3}"/>
              </a:ext>
            </a:extLst>
          </p:cNvPr>
          <p:cNvSpPr>
            <a:spLocks noGrp="1"/>
          </p:cNvSpPr>
          <p:nvPr>
            <p:ph type="title"/>
          </p:nvPr>
        </p:nvSpPr>
        <p:spPr/>
        <p:txBody>
          <a:bodyPr>
            <a:normAutofit/>
          </a:bodyPr>
          <a:lstStyle/>
          <a:p>
            <a:r>
              <a:rPr lang="en-US" sz="4000" dirty="0">
                <a:solidFill>
                  <a:schemeClr val="bg1"/>
                </a:solidFill>
              </a:rPr>
              <a:t>Unsupervised Learning – Algorithms </a:t>
            </a:r>
          </a:p>
        </p:txBody>
      </p:sp>
      <p:sp>
        <p:nvSpPr>
          <p:cNvPr id="3" name="Content Placeholder 2">
            <a:extLst>
              <a:ext uri="{FF2B5EF4-FFF2-40B4-BE49-F238E27FC236}">
                <a16:creationId xmlns:a16="http://schemas.microsoft.com/office/drawing/2014/main" id="{AC84B744-655A-6346-A1BA-9AE471ED0A4F}"/>
              </a:ext>
            </a:extLst>
          </p:cNvPr>
          <p:cNvSpPr>
            <a:spLocks noGrp="1"/>
          </p:cNvSpPr>
          <p:nvPr>
            <p:ph sz="half" idx="1"/>
          </p:nvPr>
        </p:nvSpPr>
        <p:spPr>
          <a:xfrm>
            <a:off x="271346" y="1825625"/>
            <a:ext cx="5748454" cy="4351338"/>
          </a:xfrm>
        </p:spPr>
        <p:txBody>
          <a:bodyPr>
            <a:normAutofit/>
          </a:bodyPr>
          <a:lstStyle/>
          <a:p>
            <a:r>
              <a:rPr lang="en-US" sz="2000" b="1" dirty="0">
                <a:solidFill>
                  <a:schemeClr val="bg1"/>
                </a:solidFill>
              </a:rPr>
              <a:t>Clustering: Labeled Data</a:t>
            </a:r>
          </a:p>
          <a:p>
            <a:r>
              <a:rPr lang="en-US" sz="2000" dirty="0">
                <a:solidFill>
                  <a:schemeClr val="bg1"/>
                </a:solidFill>
              </a:rPr>
              <a:t>Mean Shift Variational Bayesian Gaussian Mixture Model (VBGMM)</a:t>
            </a:r>
          </a:p>
          <a:p>
            <a:r>
              <a:rPr lang="en-US" sz="2000" dirty="0">
                <a:solidFill>
                  <a:schemeClr val="bg1"/>
                </a:solidFill>
              </a:rPr>
              <a:t>Mini Batch K-Means</a:t>
            </a:r>
          </a:p>
          <a:p>
            <a:r>
              <a:rPr lang="en-US" sz="2000" dirty="0">
                <a:solidFill>
                  <a:schemeClr val="bg1"/>
                </a:solidFill>
              </a:rPr>
              <a:t>K-Means</a:t>
            </a:r>
          </a:p>
          <a:p>
            <a:r>
              <a:rPr lang="en-US" sz="2000" dirty="0">
                <a:solidFill>
                  <a:schemeClr val="bg1"/>
                </a:solidFill>
              </a:rPr>
              <a:t>Spectral Clustering Gaussian Mixture Model (GMM)</a:t>
            </a:r>
          </a:p>
          <a:p>
            <a:r>
              <a:rPr lang="en-US" sz="2000" dirty="0">
                <a:solidFill>
                  <a:schemeClr val="bg1"/>
                </a:solidFill>
              </a:rPr>
              <a:t>Artificial Neural Networks </a:t>
            </a:r>
          </a:p>
          <a:p>
            <a:pPr lvl="1"/>
            <a:r>
              <a:rPr lang="en-US" sz="1600" dirty="0">
                <a:solidFill>
                  <a:schemeClr val="bg1"/>
                </a:solidFill>
              </a:rPr>
              <a:t>Cluster Analysis on Hidden Layer activations</a:t>
            </a:r>
          </a:p>
        </p:txBody>
      </p:sp>
      <p:sp>
        <p:nvSpPr>
          <p:cNvPr id="4" name="Content Placeholder 3">
            <a:extLst>
              <a:ext uri="{FF2B5EF4-FFF2-40B4-BE49-F238E27FC236}">
                <a16:creationId xmlns:a16="http://schemas.microsoft.com/office/drawing/2014/main" id="{25506568-8934-7A47-B12C-C8F54DDFD8C3}"/>
              </a:ext>
            </a:extLst>
          </p:cNvPr>
          <p:cNvSpPr>
            <a:spLocks noGrp="1"/>
          </p:cNvSpPr>
          <p:nvPr>
            <p:ph sz="half" idx="2"/>
          </p:nvPr>
        </p:nvSpPr>
        <p:spPr>
          <a:xfrm>
            <a:off x="6467707" y="1825625"/>
            <a:ext cx="5553308" cy="4351338"/>
          </a:xfrm>
        </p:spPr>
        <p:txBody>
          <a:bodyPr>
            <a:normAutofit/>
          </a:bodyPr>
          <a:lstStyle/>
          <a:p>
            <a:r>
              <a:rPr lang="en-US" sz="2000" b="1" dirty="0">
                <a:solidFill>
                  <a:schemeClr val="bg1"/>
                </a:solidFill>
              </a:rPr>
              <a:t>Dimensionality Reduction:</a:t>
            </a:r>
          </a:p>
          <a:p>
            <a:r>
              <a:rPr lang="en-US" sz="2000" dirty="0">
                <a:solidFill>
                  <a:schemeClr val="bg1"/>
                </a:solidFill>
              </a:rPr>
              <a:t>Principal Component Analysis (PCA)</a:t>
            </a:r>
          </a:p>
          <a:p>
            <a:r>
              <a:rPr lang="en-US" sz="2000" dirty="0" err="1">
                <a:solidFill>
                  <a:schemeClr val="bg1"/>
                </a:solidFill>
              </a:rPr>
              <a:t>Isomap</a:t>
            </a:r>
            <a:r>
              <a:rPr lang="en-US" sz="2000" dirty="0">
                <a:solidFill>
                  <a:schemeClr val="bg1"/>
                </a:solidFill>
              </a:rPr>
              <a:t> Spectral Embedding</a:t>
            </a:r>
          </a:p>
          <a:p>
            <a:r>
              <a:rPr lang="en-US" sz="2000" dirty="0">
                <a:solidFill>
                  <a:schemeClr val="bg1"/>
                </a:solidFill>
              </a:rPr>
              <a:t>Locally Linear Embedding (LLE)</a:t>
            </a:r>
            <a:endParaRPr lang="en-US" sz="1200" dirty="0">
              <a:solidFill>
                <a:schemeClr val="bg1"/>
              </a:solidFill>
            </a:endParaRPr>
          </a:p>
        </p:txBody>
      </p:sp>
    </p:spTree>
    <p:extLst>
      <p:ext uri="{BB962C8B-B14F-4D97-AF65-F5344CB8AC3E}">
        <p14:creationId xmlns:p14="http://schemas.microsoft.com/office/powerpoint/2010/main" val="1691623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p:cNvSpPr>
            <a:spLocks noGrp="1"/>
          </p:cNvSpPr>
          <p:nvPr>
            <p:ph type="title"/>
          </p:nvPr>
        </p:nvSpPr>
        <p:spPr>
          <a:xfrm>
            <a:off x="119271" y="244286"/>
            <a:ext cx="11872434" cy="680972"/>
          </a:xfrm>
        </p:spPr>
        <p:txBody>
          <a:bodyPr>
            <a:noAutofit/>
          </a:bodyPr>
          <a:lstStyle/>
          <a:p>
            <a:r>
              <a:rPr lang="en-US" sz="4000" dirty="0">
                <a:solidFill>
                  <a:schemeClr val="bg1"/>
                </a:solidFill>
              </a:rPr>
              <a:t>Machine Learning (ML) – Reinforcement Learning</a:t>
            </a:r>
            <a:endParaRPr lang="en-US" sz="4000" dirty="0"/>
          </a:p>
        </p:txBody>
      </p:sp>
      <p:sp>
        <p:nvSpPr>
          <p:cNvPr id="9" name="Content Placeholder 8">
            <a:extLst>
              <a:ext uri="{FF2B5EF4-FFF2-40B4-BE49-F238E27FC236}">
                <a16:creationId xmlns:a16="http://schemas.microsoft.com/office/drawing/2014/main" id="{397A7FE3-538D-E448-9408-B8173AB18E01}"/>
              </a:ext>
            </a:extLst>
          </p:cNvPr>
          <p:cNvSpPr>
            <a:spLocks noGrp="1"/>
          </p:cNvSpPr>
          <p:nvPr>
            <p:ph sz="half" idx="1"/>
          </p:nvPr>
        </p:nvSpPr>
        <p:spPr>
          <a:xfrm>
            <a:off x="119271" y="1084786"/>
            <a:ext cx="4717393" cy="5316014"/>
          </a:xfrm>
        </p:spPr>
        <p:txBody>
          <a:bodyPr>
            <a:normAutofit/>
          </a:bodyPr>
          <a:lstStyle/>
          <a:p>
            <a:r>
              <a:rPr lang="en-US" sz="1800" dirty="0">
                <a:solidFill>
                  <a:schemeClr val="bg1"/>
                </a:solidFill>
              </a:rPr>
              <a:t>The aim of reinforcement learning is to build a model that makes decisions based on the learned outcomes of agent-environment interactions to achieve a goal in a Markov decision process. </a:t>
            </a:r>
          </a:p>
          <a:p>
            <a:r>
              <a:rPr lang="en-US" sz="1800" dirty="0">
                <a:solidFill>
                  <a:schemeClr val="bg1"/>
                </a:solidFill>
              </a:rPr>
              <a:t>The learner and decision maker is called the Agent. The thing it interacts with, comprising everything outside the agent, is called the environment.</a:t>
            </a:r>
          </a:p>
          <a:p>
            <a:r>
              <a:rPr lang="en-US" sz="1800" dirty="0">
                <a:solidFill>
                  <a:schemeClr val="bg1"/>
                </a:solidFill>
              </a:rPr>
              <a:t>The agent-environment interact continuously, with the agent selecting actions and the environment responding to these actions presenting new situations to the agent.</a:t>
            </a:r>
          </a:p>
          <a:p>
            <a:r>
              <a:rPr lang="en-US" sz="1800" dirty="0">
                <a:solidFill>
                  <a:schemeClr val="bg1"/>
                </a:solidFill>
              </a:rPr>
              <a:t>The environment also gives rise to rewards, special numerical values that the agent seeks to maximize over time through its choice of actions.</a:t>
            </a:r>
          </a:p>
        </p:txBody>
      </p:sp>
      <p:pic>
        <p:nvPicPr>
          <p:cNvPr id="2" name="Picture 1">
            <a:extLst>
              <a:ext uri="{FF2B5EF4-FFF2-40B4-BE49-F238E27FC236}">
                <a16:creationId xmlns:a16="http://schemas.microsoft.com/office/drawing/2014/main" id="{12AB7DC7-4596-614F-9F78-03A06F254D75}"/>
              </a:ext>
            </a:extLst>
          </p:cNvPr>
          <p:cNvPicPr>
            <a:picLocks noChangeAspect="1"/>
          </p:cNvPicPr>
          <p:nvPr/>
        </p:nvPicPr>
        <p:blipFill>
          <a:blip r:embed="rId3"/>
          <a:stretch>
            <a:fillRect/>
          </a:stretch>
        </p:blipFill>
        <p:spPr>
          <a:xfrm>
            <a:off x="5074386" y="1084786"/>
            <a:ext cx="6794656" cy="2931088"/>
          </a:xfrm>
          <a:prstGeom prst="rect">
            <a:avLst/>
          </a:prstGeom>
        </p:spPr>
      </p:pic>
      <p:pic>
        <p:nvPicPr>
          <p:cNvPr id="12" name="Picture 11">
            <a:extLst>
              <a:ext uri="{FF2B5EF4-FFF2-40B4-BE49-F238E27FC236}">
                <a16:creationId xmlns:a16="http://schemas.microsoft.com/office/drawing/2014/main" id="{A4B09B40-36A1-204A-B159-0F75C79AAB8E}"/>
              </a:ext>
            </a:extLst>
          </p:cNvPr>
          <p:cNvPicPr>
            <a:picLocks noChangeAspect="1"/>
          </p:cNvPicPr>
          <p:nvPr/>
        </p:nvPicPr>
        <p:blipFill rotWithShape="1">
          <a:blip r:embed="rId4"/>
          <a:srcRect t="25806"/>
          <a:stretch/>
        </p:blipFill>
        <p:spPr>
          <a:xfrm>
            <a:off x="7100112" y="4767208"/>
            <a:ext cx="2743200" cy="292100"/>
          </a:xfrm>
          <a:prstGeom prst="rect">
            <a:avLst/>
          </a:prstGeom>
        </p:spPr>
      </p:pic>
      <p:sp>
        <p:nvSpPr>
          <p:cNvPr id="14" name="TextBox 13">
            <a:extLst>
              <a:ext uri="{FF2B5EF4-FFF2-40B4-BE49-F238E27FC236}">
                <a16:creationId xmlns:a16="http://schemas.microsoft.com/office/drawing/2014/main" id="{F07ECE5C-9F2B-A24C-950E-A0DE439B881A}"/>
              </a:ext>
            </a:extLst>
          </p:cNvPr>
          <p:cNvSpPr txBox="1"/>
          <p:nvPr/>
        </p:nvSpPr>
        <p:spPr>
          <a:xfrm>
            <a:off x="5074386" y="4129931"/>
            <a:ext cx="6794654" cy="523220"/>
          </a:xfrm>
          <a:prstGeom prst="rect">
            <a:avLst/>
          </a:prstGeom>
          <a:noFill/>
        </p:spPr>
        <p:txBody>
          <a:bodyPr wrap="square" rtlCol="0">
            <a:spAutoFit/>
          </a:bodyPr>
          <a:lstStyle/>
          <a:p>
            <a:r>
              <a:rPr lang="en-US" sz="1400" dirty="0">
                <a:solidFill>
                  <a:schemeClr val="bg1"/>
                </a:solidFill>
              </a:rPr>
              <a:t>The agent and Markov Decision Process together give rise to a sequence or trajectory of states, actions, and rewards (S, A, and R).</a:t>
            </a:r>
          </a:p>
        </p:txBody>
      </p:sp>
      <p:pic>
        <p:nvPicPr>
          <p:cNvPr id="15" name="Picture 14">
            <a:extLst>
              <a:ext uri="{FF2B5EF4-FFF2-40B4-BE49-F238E27FC236}">
                <a16:creationId xmlns:a16="http://schemas.microsoft.com/office/drawing/2014/main" id="{F3F03E94-A40B-6C4F-BEBF-B1B586F21B63}"/>
              </a:ext>
            </a:extLst>
          </p:cNvPr>
          <p:cNvPicPr>
            <a:picLocks noChangeAspect="1"/>
          </p:cNvPicPr>
          <p:nvPr/>
        </p:nvPicPr>
        <p:blipFill>
          <a:blip r:embed="rId5"/>
          <a:stretch>
            <a:fillRect/>
          </a:stretch>
        </p:blipFill>
        <p:spPr>
          <a:xfrm>
            <a:off x="6528612" y="5883381"/>
            <a:ext cx="3886200" cy="292100"/>
          </a:xfrm>
          <a:prstGeom prst="rect">
            <a:avLst/>
          </a:prstGeom>
        </p:spPr>
      </p:pic>
      <p:sp>
        <p:nvSpPr>
          <p:cNvPr id="16" name="TextBox 15">
            <a:extLst>
              <a:ext uri="{FF2B5EF4-FFF2-40B4-BE49-F238E27FC236}">
                <a16:creationId xmlns:a16="http://schemas.microsoft.com/office/drawing/2014/main" id="{0E73C485-C55E-5842-A343-62100FE3767E}"/>
              </a:ext>
            </a:extLst>
          </p:cNvPr>
          <p:cNvSpPr txBox="1"/>
          <p:nvPr/>
        </p:nvSpPr>
        <p:spPr>
          <a:xfrm>
            <a:off x="5074384" y="5209734"/>
            <a:ext cx="6794655" cy="523220"/>
          </a:xfrm>
          <a:prstGeom prst="rect">
            <a:avLst/>
          </a:prstGeom>
          <a:noFill/>
        </p:spPr>
        <p:txBody>
          <a:bodyPr wrap="square" rtlCol="0">
            <a:spAutoFit/>
          </a:bodyPr>
          <a:lstStyle/>
          <a:p>
            <a:r>
              <a:rPr lang="en-US" sz="1400" dirty="0">
                <a:solidFill>
                  <a:schemeClr val="bg1"/>
                </a:solidFill>
              </a:rPr>
              <a:t>The four-argument </a:t>
            </a:r>
            <a:r>
              <a:rPr lang="en-US" sz="1400" i="1" dirty="0">
                <a:solidFill>
                  <a:schemeClr val="bg1"/>
                </a:solidFill>
              </a:rPr>
              <a:t>p</a:t>
            </a:r>
            <a:r>
              <a:rPr lang="en-US" sz="1400" dirty="0">
                <a:solidFill>
                  <a:schemeClr val="bg1"/>
                </a:solidFill>
              </a:rPr>
              <a:t> function is the most common conditional probability of these random variables occurring at time </a:t>
            </a:r>
            <a:r>
              <a:rPr lang="en-US" sz="1400" i="1" dirty="0">
                <a:solidFill>
                  <a:schemeClr val="bg1"/>
                </a:solidFill>
              </a:rPr>
              <a:t>t</a:t>
            </a:r>
            <a:r>
              <a:rPr lang="en-US" sz="1400" dirty="0">
                <a:solidFill>
                  <a:schemeClr val="bg1"/>
                </a:solidFill>
              </a:rPr>
              <a:t>, given the particular values of the preceding state and action:</a:t>
            </a:r>
          </a:p>
        </p:txBody>
      </p:sp>
      <p:pic>
        <p:nvPicPr>
          <p:cNvPr id="17" name="Picture 16">
            <a:extLst>
              <a:ext uri="{FF2B5EF4-FFF2-40B4-BE49-F238E27FC236}">
                <a16:creationId xmlns:a16="http://schemas.microsoft.com/office/drawing/2014/main" id="{98A05474-7363-ED46-B460-22C1A4F74AB8}"/>
              </a:ext>
            </a:extLst>
          </p:cNvPr>
          <p:cNvPicPr>
            <a:picLocks noChangeAspect="1"/>
          </p:cNvPicPr>
          <p:nvPr/>
        </p:nvPicPr>
        <p:blipFill>
          <a:blip r:embed="rId6"/>
          <a:stretch>
            <a:fillRect/>
          </a:stretch>
        </p:blipFill>
        <p:spPr>
          <a:xfrm>
            <a:off x="7225990" y="6372739"/>
            <a:ext cx="2854777" cy="370064"/>
          </a:xfrm>
          <a:prstGeom prst="rect">
            <a:avLst/>
          </a:prstGeom>
        </p:spPr>
      </p:pic>
    </p:spTree>
    <p:extLst>
      <p:ext uri="{BB962C8B-B14F-4D97-AF65-F5344CB8AC3E}">
        <p14:creationId xmlns:p14="http://schemas.microsoft.com/office/powerpoint/2010/main" val="21651364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6B54D-9DD0-7B42-9EB9-013094242BF3}"/>
              </a:ext>
            </a:extLst>
          </p:cNvPr>
          <p:cNvSpPr>
            <a:spLocks noGrp="1"/>
          </p:cNvSpPr>
          <p:nvPr>
            <p:ph type="title"/>
          </p:nvPr>
        </p:nvSpPr>
        <p:spPr/>
        <p:txBody>
          <a:bodyPr>
            <a:normAutofit/>
          </a:bodyPr>
          <a:lstStyle/>
          <a:p>
            <a:r>
              <a:rPr lang="en-US" sz="4000" dirty="0">
                <a:solidFill>
                  <a:schemeClr val="bg1"/>
                </a:solidFill>
              </a:rPr>
              <a:t>Reinforcement Learning – Algorithms </a:t>
            </a:r>
          </a:p>
        </p:txBody>
      </p:sp>
      <p:sp>
        <p:nvSpPr>
          <p:cNvPr id="3" name="Content Placeholder 2">
            <a:extLst>
              <a:ext uri="{FF2B5EF4-FFF2-40B4-BE49-F238E27FC236}">
                <a16:creationId xmlns:a16="http://schemas.microsoft.com/office/drawing/2014/main" id="{AC84B744-655A-6346-A1BA-9AE471ED0A4F}"/>
              </a:ext>
            </a:extLst>
          </p:cNvPr>
          <p:cNvSpPr>
            <a:spLocks noGrp="1"/>
          </p:cNvSpPr>
          <p:nvPr>
            <p:ph sz="half" idx="1"/>
          </p:nvPr>
        </p:nvSpPr>
        <p:spPr>
          <a:xfrm>
            <a:off x="271346" y="1825625"/>
            <a:ext cx="6809678" cy="4351338"/>
          </a:xfrm>
        </p:spPr>
        <p:txBody>
          <a:bodyPr>
            <a:normAutofit/>
          </a:bodyPr>
          <a:lstStyle/>
          <a:p>
            <a:r>
              <a:rPr lang="en-US" sz="2000" dirty="0">
                <a:solidFill>
                  <a:schemeClr val="bg1"/>
                </a:solidFill>
              </a:rPr>
              <a:t>Q Learning</a:t>
            </a:r>
          </a:p>
          <a:p>
            <a:pPr lvl="1"/>
            <a:r>
              <a:rPr lang="en-US" sz="1600" dirty="0">
                <a:solidFill>
                  <a:schemeClr val="bg1"/>
                </a:solidFill>
              </a:rPr>
              <a:t>Q function is used to build a Q Table for different actions and rewards.</a:t>
            </a:r>
          </a:p>
          <a:p>
            <a:r>
              <a:rPr lang="en-US" sz="2000" dirty="0">
                <a:solidFill>
                  <a:schemeClr val="bg1"/>
                </a:solidFill>
              </a:rPr>
              <a:t>Temporal Difference Learning</a:t>
            </a:r>
          </a:p>
          <a:p>
            <a:pPr lvl="1"/>
            <a:r>
              <a:rPr lang="en-US" sz="1600" dirty="0">
                <a:solidFill>
                  <a:schemeClr val="bg1"/>
                </a:solidFill>
              </a:rPr>
              <a:t>Learning agent learns to predict the expected value of a variable occurring at the end of a sequence of states.</a:t>
            </a:r>
          </a:p>
          <a:p>
            <a:r>
              <a:rPr lang="en-US" sz="2000" dirty="0">
                <a:solidFill>
                  <a:schemeClr val="bg1"/>
                </a:solidFill>
              </a:rPr>
              <a:t>Gradient Descent</a:t>
            </a:r>
          </a:p>
          <a:p>
            <a:pPr lvl="1"/>
            <a:r>
              <a:rPr lang="en-US" sz="1600" dirty="0">
                <a:solidFill>
                  <a:schemeClr val="bg1"/>
                </a:solidFill>
              </a:rPr>
              <a:t>Optimization towards global minimum with </a:t>
            </a:r>
          </a:p>
          <a:p>
            <a:r>
              <a:rPr lang="en-US" sz="2000" dirty="0">
                <a:solidFill>
                  <a:schemeClr val="bg1"/>
                </a:solidFill>
              </a:rPr>
              <a:t>Monte Carlo Method </a:t>
            </a:r>
          </a:p>
          <a:p>
            <a:pPr lvl="1"/>
            <a:r>
              <a:rPr lang="en-US" sz="1600" dirty="0">
                <a:solidFill>
                  <a:schemeClr val="bg1"/>
                </a:solidFill>
              </a:rPr>
              <a:t>Monte Carlo Decision Process (MDP)</a:t>
            </a:r>
          </a:p>
          <a:p>
            <a:pPr lvl="1"/>
            <a:endParaRPr lang="en-US" sz="1600" dirty="0">
              <a:solidFill>
                <a:schemeClr val="bg1"/>
              </a:solidFill>
            </a:endParaRPr>
          </a:p>
          <a:p>
            <a:r>
              <a:rPr lang="en-US" sz="2000" dirty="0">
                <a:solidFill>
                  <a:schemeClr val="bg1"/>
                </a:solidFill>
              </a:rPr>
              <a:t>Almost all RL problems can be formalized using MDPs</a:t>
            </a:r>
            <a:r>
              <a:rPr lang="en-US" sz="1600" dirty="0">
                <a:solidFill>
                  <a:schemeClr val="bg1"/>
                </a:solidFill>
              </a:rPr>
              <a:t>!</a:t>
            </a:r>
          </a:p>
          <a:p>
            <a:endParaRPr lang="en-US" sz="2000" dirty="0">
              <a:solidFill>
                <a:schemeClr val="bg1"/>
              </a:solidFill>
            </a:endParaRPr>
          </a:p>
        </p:txBody>
      </p:sp>
      <p:pic>
        <p:nvPicPr>
          <p:cNvPr id="11" name="Picture 10">
            <a:extLst>
              <a:ext uri="{FF2B5EF4-FFF2-40B4-BE49-F238E27FC236}">
                <a16:creationId xmlns:a16="http://schemas.microsoft.com/office/drawing/2014/main" id="{2618ED27-3382-C34F-82A7-C900C1132B5F}"/>
              </a:ext>
            </a:extLst>
          </p:cNvPr>
          <p:cNvPicPr>
            <a:picLocks noChangeAspect="1"/>
          </p:cNvPicPr>
          <p:nvPr/>
        </p:nvPicPr>
        <p:blipFill>
          <a:blip r:embed="rId2"/>
          <a:stretch>
            <a:fillRect/>
          </a:stretch>
        </p:blipFill>
        <p:spPr>
          <a:xfrm>
            <a:off x="7420672" y="1690688"/>
            <a:ext cx="4152900" cy="4559300"/>
          </a:xfrm>
          <a:prstGeom prst="rect">
            <a:avLst/>
          </a:prstGeom>
        </p:spPr>
      </p:pic>
    </p:spTree>
    <p:extLst>
      <p:ext uri="{BB962C8B-B14F-4D97-AF65-F5344CB8AC3E}">
        <p14:creationId xmlns:p14="http://schemas.microsoft.com/office/powerpoint/2010/main" val="6754560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407352" y="223046"/>
            <a:ext cx="11377294" cy="769441"/>
          </a:xfrm>
          <a:prstGeom prst="rect">
            <a:avLst/>
          </a:prstGeom>
          <a:noFill/>
        </p:spPr>
        <p:txBody>
          <a:bodyPr wrap="square" rtlCol="0">
            <a:spAutoFit/>
          </a:bodyPr>
          <a:lstStyle/>
          <a:p>
            <a:pPr algn="ctr"/>
            <a:r>
              <a:rPr lang="en-US" sz="4400" dirty="0">
                <a:solidFill>
                  <a:schemeClr val="bg1"/>
                </a:solidFill>
              </a:rPr>
              <a:t>Machine Learning (ML) – Algorithm Benefits</a:t>
            </a:r>
          </a:p>
        </p:txBody>
      </p:sp>
      <p:pic>
        <p:nvPicPr>
          <p:cNvPr id="9" name="Picture 8">
            <a:extLst>
              <a:ext uri="{FF2B5EF4-FFF2-40B4-BE49-F238E27FC236}">
                <a16:creationId xmlns:a16="http://schemas.microsoft.com/office/drawing/2014/main" id="{A03C09F4-1F41-314A-9D83-0AB69EB389E5}"/>
              </a:ext>
            </a:extLst>
          </p:cNvPr>
          <p:cNvPicPr>
            <a:picLocks noChangeAspect="1"/>
          </p:cNvPicPr>
          <p:nvPr/>
        </p:nvPicPr>
        <p:blipFill>
          <a:blip r:embed="rId3"/>
          <a:stretch>
            <a:fillRect/>
          </a:stretch>
        </p:blipFill>
        <p:spPr>
          <a:xfrm>
            <a:off x="124426" y="1493134"/>
            <a:ext cx="11943145" cy="5245992"/>
          </a:xfrm>
          <a:prstGeom prst="rect">
            <a:avLst/>
          </a:prstGeom>
        </p:spPr>
      </p:pic>
    </p:spTree>
    <p:extLst>
      <p:ext uri="{BB962C8B-B14F-4D97-AF65-F5344CB8AC3E}">
        <p14:creationId xmlns:p14="http://schemas.microsoft.com/office/powerpoint/2010/main" val="1106622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46465" y="62547"/>
            <a:ext cx="6711176" cy="707886"/>
          </a:xfrm>
          <a:prstGeom prst="rect">
            <a:avLst/>
          </a:prstGeom>
          <a:noFill/>
        </p:spPr>
        <p:txBody>
          <a:bodyPr wrap="square" rtlCol="0">
            <a:spAutoFit/>
          </a:bodyPr>
          <a:lstStyle/>
          <a:p>
            <a:r>
              <a:rPr lang="en-US" sz="4000" b="1" dirty="0">
                <a:solidFill>
                  <a:schemeClr val="bg1"/>
                </a:solidFill>
                <a:latin typeface="Times New Roman" panose="02020603050405020304" charset="0"/>
              </a:rPr>
              <a:t>Outline of Topics Covered</a:t>
            </a:r>
          </a:p>
        </p:txBody>
      </p:sp>
      <p:sp>
        <p:nvSpPr>
          <p:cNvPr id="2" name="TextBox 1">
            <a:extLst>
              <a:ext uri="{FF2B5EF4-FFF2-40B4-BE49-F238E27FC236}">
                <a16:creationId xmlns:a16="http://schemas.microsoft.com/office/drawing/2014/main" id="{A8CE8559-8117-BC4E-BA1D-7865A8652E68}"/>
              </a:ext>
            </a:extLst>
          </p:cNvPr>
          <p:cNvSpPr txBox="1"/>
          <p:nvPr/>
        </p:nvSpPr>
        <p:spPr>
          <a:xfrm>
            <a:off x="124522" y="790312"/>
            <a:ext cx="5674112" cy="5940088"/>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tx1">
                    <a:lumMod val="50000"/>
                    <a:lumOff val="50000"/>
                  </a:schemeClr>
                </a:solidFill>
              </a:rPr>
              <a:t>Introduction</a:t>
            </a:r>
          </a:p>
          <a:p>
            <a:pPr marL="742950" lvl="1" indent="-285750">
              <a:buFont typeface="Arial" panose="020B0604020202020204" pitchFamily="34" charset="0"/>
              <a:buChar char="•"/>
            </a:pPr>
            <a:r>
              <a:rPr lang="en-US" sz="1600" dirty="0">
                <a:solidFill>
                  <a:schemeClr val="tx1">
                    <a:lumMod val="50000"/>
                    <a:lumOff val="50000"/>
                  </a:schemeClr>
                </a:solidFill>
              </a:rPr>
              <a:t>Overview of Data Science</a:t>
            </a:r>
          </a:p>
          <a:p>
            <a:pPr marL="742950" lvl="1" indent="-285750">
              <a:buFont typeface="Arial" panose="020B0604020202020204" pitchFamily="34" charset="0"/>
              <a:buChar char="•"/>
            </a:pPr>
            <a:r>
              <a:rPr lang="en-US" sz="1600" dirty="0" err="1">
                <a:solidFill>
                  <a:schemeClr val="tx1">
                    <a:lumMod val="50000"/>
                    <a:lumOff val="50000"/>
                  </a:schemeClr>
                </a:solidFill>
              </a:rPr>
              <a:t>DataScience@SMU</a:t>
            </a:r>
            <a:endParaRPr lang="en-US" sz="1600" dirty="0">
              <a:solidFill>
                <a:schemeClr val="tx1">
                  <a:lumMod val="50000"/>
                  <a:lumOff val="50000"/>
                </a:schemeClr>
              </a:solidFill>
            </a:endParaRPr>
          </a:p>
          <a:p>
            <a:pPr marL="742950" lvl="1" indent="-285750">
              <a:buFont typeface="Arial" panose="020B0604020202020204" pitchFamily="34" charset="0"/>
              <a:buChar char="•"/>
            </a:pPr>
            <a:endParaRPr lang="en-US" sz="1600" dirty="0">
              <a:solidFill>
                <a:schemeClr val="tx1">
                  <a:lumMod val="50000"/>
                  <a:lumOff val="50000"/>
                </a:schemeClr>
              </a:solidFill>
            </a:endParaRPr>
          </a:p>
          <a:p>
            <a:pPr marL="285750" indent="-285750">
              <a:spcBef>
                <a:spcPts val="600"/>
              </a:spcBef>
              <a:buFont typeface="Arial" panose="020B0604020202020204" pitchFamily="34" charset="0"/>
              <a:buChar char="•"/>
            </a:pPr>
            <a:r>
              <a:rPr lang="en-US" sz="1600" dirty="0">
                <a:solidFill>
                  <a:schemeClr val="tx1">
                    <a:lumMod val="50000"/>
                    <a:lumOff val="50000"/>
                  </a:schemeClr>
                </a:solidFill>
              </a:rPr>
              <a:t>Overview of Machine Learning (ML)</a:t>
            </a:r>
          </a:p>
          <a:p>
            <a:pPr marL="742950" lvl="1" indent="-285750">
              <a:buFont typeface="Arial" panose="020B0604020202020204" pitchFamily="34" charset="0"/>
              <a:buChar char="•"/>
            </a:pPr>
            <a:r>
              <a:rPr lang="en-US" sz="1600" dirty="0">
                <a:solidFill>
                  <a:schemeClr val="tx1">
                    <a:lumMod val="50000"/>
                    <a:lumOff val="50000"/>
                  </a:schemeClr>
                </a:solidFill>
              </a:rPr>
              <a:t>Types of Machine Learning </a:t>
            </a:r>
          </a:p>
          <a:p>
            <a:pPr marL="742950" lvl="1" indent="-285750">
              <a:buFont typeface="Arial" panose="020B0604020202020204" pitchFamily="34" charset="0"/>
              <a:buChar char="•"/>
            </a:pPr>
            <a:r>
              <a:rPr lang="en-US" sz="1600" dirty="0">
                <a:solidFill>
                  <a:schemeClr val="tx1">
                    <a:lumMod val="50000"/>
                    <a:lumOff val="50000"/>
                  </a:schemeClr>
                </a:solidFill>
              </a:rPr>
              <a:t>Common Algorithms</a:t>
            </a:r>
          </a:p>
          <a:p>
            <a:pPr marL="742950" lvl="1" indent="-285750">
              <a:buFont typeface="Arial" panose="020B0604020202020204" pitchFamily="34" charset="0"/>
              <a:buChar char="•"/>
            </a:pPr>
            <a:endParaRPr lang="en-US" sz="1600" dirty="0">
              <a:solidFill>
                <a:schemeClr val="bg1"/>
              </a:solidFill>
            </a:endParaRPr>
          </a:p>
          <a:p>
            <a:pPr marL="285750" indent="-285750">
              <a:spcBef>
                <a:spcPts val="600"/>
              </a:spcBef>
              <a:buFont typeface="Arial" panose="020B0604020202020204" pitchFamily="34" charset="0"/>
              <a:buChar char="•"/>
            </a:pPr>
            <a:r>
              <a:rPr lang="en-US" sz="1600" dirty="0">
                <a:solidFill>
                  <a:schemeClr val="bg1"/>
                </a:solidFill>
              </a:rPr>
              <a:t>Selected ML Applications in Geoscience:</a:t>
            </a:r>
          </a:p>
          <a:p>
            <a:pPr marL="742950" lvl="1" indent="-228600">
              <a:lnSpc>
                <a:spcPct val="90000"/>
              </a:lnSpc>
              <a:spcAft>
                <a:spcPts val="600"/>
              </a:spcAft>
              <a:buFont typeface="Arial" panose="020B0604020202020204" pitchFamily="34" charset="0"/>
              <a:buChar char="•"/>
            </a:pPr>
            <a:r>
              <a:rPr lang="en-US" sz="1600" dirty="0">
                <a:solidFill>
                  <a:schemeClr val="bg1"/>
                </a:solidFill>
              </a:rPr>
              <a:t>Geology and Geophysics Cases:</a:t>
            </a:r>
          </a:p>
          <a:p>
            <a:pPr marL="1200150" lvl="2" indent="-228600">
              <a:lnSpc>
                <a:spcPct val="90000"/>
              </a:lnSpc>
              <a:spcAft>
                <a:spcPts val="600"/>
              </a:spcAft>
              <a:buFont typeface="Arial" panose="020B0604020202020204" pitchFamily="34" charset="0"/>
              <a:buChar char="•"/>
            </a:pPr>
            <a:r>
              <a:rPr lang="en-US" sz="1600" dirty="0">
                <a:solidFill>
                  <a:schemeClr val="bg1"/>
                </a:solidFill>
              </a:rPr>
              <a:t>Facies Classification</a:t>
            </a:r>
          </a:p>
          <a:p>
            <a:pPr marL="1200150" lvl="2" indent="-228600">
              <a:lnSpc>
                <a:spcPct val="90000"/>
              </a:lnSpc>
              <a:spcAft>
                <a:spcPts val="600"/>
              </a:spcAft>
              <a:buFont typeface="Arial" panose="020B0604020202020204" pitchFamily="34" charset="0"/>
              <a:buChar char="•"/>
            </a:pPr>
            <a:r>
              <a:rPr lang="en-US" sz="1600" dirty="0">
                <a:solidFill>
                  <a:schemeClr val="bg1"/>
                </a:solidFill>
              </a:rPr>
              <a:t>Petrophysical Data Prediction</a:t>
            </a:r>
          </a:p>
          <a:p>
            <a:pPr marL="1200150" lvl="2" indent="-228600">
              <a:lnSpc>
                <a:spcPct val="90000"/>
              </a:lnSpc>
              <a:spcAft>
                <a:spcPts val="600"/>
              </a:spcAft>
              <a:buFont typeface="Arial" panose="020B0604020202020204" pitchFamily="34" charset="0"/>
              <a:buChar char="•"/>
            </a:pPr>
            <a:endParaRPr lang="en-US" sz="1600" dirty="0">
              <a:solidFill>
                <a:schemeClr val="tx1">
                  <a:lumMod val="50000"/>
                  <a:lumOff val="50000"/>
                </a:schemeClr>
              </a:solidFill>
            </a:endParaRPr>
          </a:p>
          <a:p>
            <a:pPr marL="285750"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Conclusion</a:t>
            </a:r>
          </a:p>
          <a:p>
            <a:pPr marL="742950" lvl="1"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Data Science Issues</a:t>
            </a:r>
          </a:p>
          <a:p>
            <a:pPr marL="742950" lvl="1"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Considerations</a:t>
            </a:r>
          </a:p>
          <a:p>
            <a:pPr marL="285750" indent="-228600">
              <a:lnSpc>
                <a:spcPct val="90000"/>
              </a:lnSpc>
              <a:spcBef>
                <a:spcPts val="600"/>
              </a:spcBef>
              <a:buFont typeface="Arial" panose="020B0604020202020204" pitchFamily="34" charset="0"/>
              <a:buChar char="•"/>
            </a:pPr>
            <a:r>
              <a:rPr lang="en-US" sz="1600" dirty="0">
                <a:solidFill>
                  <a:schemeClr val="tx1">
                    <a:lumMod val="50000"/>
                    <a:lumOff val="50000"/>
                  </a:schemeClr>
                </a:solidFill>
              </a:rPr>
              <a:t>Questions</a:t>
            </a:r>
          </a:p>
          <a:p>
            <a:pPr marL="285750" indent="-228600">
              <a:lnSpc>
                <a:spcPct val="90000"/>
              </a:lnSpc>
              <a:spcBef>
                <a:spcPts val="600"/>
              </a:spcBef>
              <a:buFont typeface="Arial" panose="020B0604020202020204" pitchFamily="34" charset="0"/>
              <a:buChar char="•"/>
            </a:pPr>
            <a:r>
              <a:rPr lang="en-US" sz="1600" dirty="0">
                <a:solidFill>
                  <a:schemeClr val="tx1">
                    <a:lumMod val="50000"/>
                    <a:lumOff val="50000"/>
                  </a:schemeClr>
                </a:solidFill>
              </a:rPr>
              <a:t>References</a:t>
            </a:r>
          </a:p>
          <a:p>
            <a:pPr marL="285750" indent="-228600">
              <a:lnSpc>
                <a:spcPct val="90000"/>
              </a:lnSpc>
              <a:spcBef>
                <a:spcPts val="600"/>
              </a:spcBef>
              <a:buFont typeface="Arial" panose="020B0604020202020204" pitchFamily="34" charset="0"/>
              <a:buChar char="•"/>
            </a:pPr>
            <a:endParaRPr lang="en-US" sz="1600" dirty="0">
              <a:solidFill>
                <a:schemeClr val="tx1">
                  <a:lumMod val="50000"/>
                  <a:lumOff val="50000"/>
                </a:schemeClr>
              </a:solidFill>
            </a:endParaRPr>
          </a:p>
          <a:p>
            <a:pPr marL="285750" indent="-228600">
              <a:lnSpc>
                <a:spcPct val="90000"/>
              </a:lnSpc>
              <a:spcBef>
                <a:spcPts val="600"/>
              </a:spcBef>
              <a:buFont typeface="Arial" panose="020B0604020202020204" pitchFamily="34" charset="0"/>
              <a:buChar char="•"/>
            </a:pPr>
            <a:r>
              <a:rPr lang="en-US" sz="1600" dirty="0">
                <a:solidFill>
                  <a:schemeClr val="tx1">
                    <a:lumMod val="50000"/>
                    <a:lumOff val="50000"/>
                  </a:schemeClr>
                </a:solidFill>
              </a:rPr>
              <a:t>Hands-On Supervised Machine Learning with IODP Data!!</a:t>
            </a:r>
            <a:r>
              <a:rPr lang="en-US" sz="1600" dirty="0">
                <a:solidFill>
                  <a:schemeClr val="bg1"/>
                </a:solidFill>
              </a:rPr>
              <a:t>!</a:t>
            </a:r>
          </a:p>
          <a:p>
            <a:pPr marL="285750" indent="-228600">
              <a:lnSpc>
                <a:spcPct val="90000"/>
              </a:lnSpc>
              <a:spcAft>
                <a:spcPts val="600"/>
              </a:spcAft>
              <a:buFont typeface="Arial" panose="020B0604020202020204" pitchFamily="34" charset="0"/>
              <a:buChar char="•"/>
            </a:pPr>
            <a:endParaRPr lang="en-US" sz="1600" dirty="0">
              <a:solidFill>
                <a:schemeClr val="bg1"/>
              </a:solidFill>
            </a:endParaRPr>
          </a:p>
        </p:txBody>
      </p:sp>
      <p:pic>
        <p:nvPicPr>
          <p:cNvPr id="20" name="Picture 19" descr="A circuit board&#10;&#10;Description automatically generated">
            <a:extLst>
              <a:ext uri="{FF2B5EF4-FFF2-40B4-BE49-F238E27FC236}">
                <a16:creationId xmlns:a16="http://schemas.microsoft.com/office/drawing/2014/main" id="{A20D0A1E-089C-A643-9A5A-DFFB4918E07C}"/>
              </a:ext>
            </a:extLst>
          </p:cNvPr>
          <p:cNvPicPr>
            <a:picLocks noChangeAspect="1"/>
          </p:cNvPicPr>
          <p:nvPr/>
        </p:nvPicPr>
        <p:blipFill rotWithShape="1">
          <a:blip r:embed="rId3">
            <a:extLst>
              <a:ext uri="{28A0092B-C50C-407E-A947-70E740481C1C}">
                <a14:useLocalDpi xmlns:a14="http://schemas.microsoft.com/office/drawing/2010/main" val="0"/>
              </a:ext>
            </a:extLst>
          </a:blip>
          <a:srcRect l="21549" t="2212" r="20917" b="2212"/>
          <a:stretch/>
        </p:blipFill>
        <p:spPr>
          <a:xfrm>
            <a:off x="5878850" y="0"/>
            <a:ext cx="6313150" cy="6858000"/>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ln>
            <a:noFill/>
          </a:ln>
        </p:spPr>
      </p:pic>
    </p:spTree>
    <p:extLst>
      <p:ext uri="{BB962C8B-B14F-4D97-AF65-F5344CB8AC3E}">
        <p14:creationId xmlns:p14="http://schemas.microsoft.com/office/powerpoint/2010/main" val="4650743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277488" y="86231"/>
            <a:ext cx="11702309" cy="1323439"/>
          </a:xfrm>
          <a:prstGeom prst="rect">
            <a:avLst/>
          </a:prstGeom>
          <a:noFill/>
        </p:spPr>
        <p:txBody>
          <a:bodyPr wrap="square" rtlCol="0">
            <a:spAutoFit/>
          </a:bodyPr>
          <a:lstStyle/>
          <a:p>
            <a:pPr algn="ctr"/>
            <a:r>
              <a:rPr lang="en-US" sz="4000" b="1" dirty="0">
                <a:solidFill>
                  <a:schemeClr val="bg1"/>
                </a:solidFill>
                <a:latin typeface="Times New Roman" panose="02020603050405020304" charset="0"/>
              </a:rPr>
              <a:t>Geologic Application of Machine Learning</a:t>
            </a:r>
          </a:p>
          <a:p>
            <a:pPr algn="ctr"/>
            <a:r>
              <a:rPr lang="en-US" sz="4000" b="1" dirty="0">
                <a:solidFill>
                  <a:schemeClr val="bg1"/>
                </a:solidFill>
                <a:latin typeface="Times New Roman" panose="02020603050405020304" charset="0"/>
              </a:rPr>
              <a:t>Facies Classification</a:t>
            </a:r>
          </a:p>
        </p:txBody>
      </p:sp>
      <p:sp>
        <p:nvSpPr>
          <p:cNvPr id="4" name="TextBox 3">
            <a:extLst>
              <a:ext uri="{FF2B5EF4-FFF2-40B4-BE49-F238E27FC236}">
                <a16:creationId xmlns:a16="http://schemas.microsoft.com/office/drawing/2014/main" id="{72E4241E-94E8-CB4E-98DD-C01FF5B49ED5}"/>
              </a:ext>
            </a:extLst>
          </p:cNvPr>
          <p:cNvSpPr txBox="1"/>
          <p:nvPr/>
        </p:nvSpPr>
        <p:spPr>
          <a:xfrm>
            <a:off x="103868" y="1613148"/>
            <a:ext cx="5434547" cy="1477328"/>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Brendon Hall with Enthought has an awesome example of facies classification on GitHub.</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https://github.com/brendonhall/facies_classification</a:t>
            </a:r>
          </a:p>
          <a:p>
            <a:pPr marL="285750" indent="-285750">
              <a:buFont typeface="Arial" panose="020B0604020202020204" pitchFamily="34" charset="0"/>
              <a:buChar char="•"/>
            </a:pPr>
            <a:endParaRPr lang="en-US" dirty="0">
              <a:solidFill>
                <a:schemeClr val="bg1"/>
              </a:solidFill>
            </a:endParaRPr>
          </a:p>
        </p:txBody>
      </p:sp>
      <p:pic>
        <p:nvPicPr>
          <p:cNvPr id="3" name="Picture 2" descr="A screenshot of a social media post&#10;&#10;Description automatically generated">
            <a:extLst>
              <a:ext uri="{FF2B5EF4-FFF2-40B4-BE49-F238E27FC236}">
                <a16:creationId xmlns:a16="http://schemas.microsoft.com/office/drawing/2014/main" id="{59C2B226-A2EB-D44F-8202-3212C27012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2035" y="1409670"/>
            <a:ext cx="6267762" cy="5287496"/>
          </a:xfrm>
          <a:prstGeom prst="rect">
            <a:avLst/>
          </a:prstGeom>
        </p:spPr>
      </p:pic>
      <p:pic>
        <p:nvPicPr>
          <p:cNvPr id="6" name="Picture 5" descr="A close up of a device&#10;&#10;Description automatically generated">
            <a:extLst>
              <a:ext uri="{FF2B5EF4-FFF2-40B4-BE49-F238E27FC236}">
                <a16:creationId xmlns:a16="http://schemas.microsoft.com/office/drawing/2014/main" id="{BB8930B9-E000-BF43-8B5A-0E744F2F0B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2203" y="3293954"/>
            <a:ext cx="5280870" cy="2408346"/>
          </a:xfrm>
          <a:prstGeom prst="rect">
            <a:avLst/>
          </a:prstGeom>
        </p:spPr>
      </p:pic>
    </p:spTree>
    <p:extLst>
      <p:ext uri="{BB962C8B-B14F-4D97-AF65-F5344CB8AC3E}">
        <p14:creationId xmlns:p14="http://schemas.microsoft.com/office/powerpoint/2010/main" val="1459115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46465" y="62547"/>
            <a:ext cx="6711176" cy="707886"/>
          </a:xfrm>
          <a:prstGeom prst="rect">
            <a:avLst/>
          </a:prstGeom>
          <a:noFill/>
        </p:spPr>
        <p:txBody>
          <a:bodyPr wrap="square" rtlCol="0">
            <a:spAutoFit/>
          </a:bodyPr>
          <a:lstStyle/>
          <a:p>
            <a:r>
              <a:rPr lang="en-US" sz="4000" b="1" dirty="0">
                <a:solidFill>
                  <a:schemeClr val="bg1"/>
                </a:solidFill>
                <a:latin typeface="Times New Roman" panose="02020603050405020304" charset="0"/>
              </a:rPr>
              <a:t>Outline of Topics Covered</a:t>
            </a:r>
          </a:p>
        </p:txBody>
      </p:sp>
      <p:sp>
        <p:nvSpPr>
          <p:cNvPr id="2" name="TextBox 1">
            <a:extLst>
              <a:ext uri="{FF2B5EF4-FFF2-40B4-BE49-F238E27FC236}">
                <a16:creationId xmlns:a16="http://schemas.microsoft.com/office/drawing/2014/main" id="{A8CE8559-8117-BC4E-BA1D-7865A8652E68}"/>
              </a:ext>
            </a:extLst>
          </p:cNvPr>
          <p:cNvSpPr txBox="1"/>
          <p:nvPr/>
        </p:nvSpPr>
        <p:spPr>
          <a:xfrm>
            <a:off x="124522" y="790312"/>
            <a:ext cx="5674112" cy="5967788"/>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bg1"/>
                </a:solidFill>
              </a:rPr>
              <a:t>Introduction</a:t>
            </a:r>
          </a:p>
          <a:p>
            <a:pPr marL="742950" lvl="1" indent="-285750">
              <a:buFont typeface="Arial" panose="020B0604020202020204" pitchFamily="34" charset="0"/>
              <a:buChar char="•"/>
            </a:pPr>
            <a:r>
              <a:rPr lang="en-US" sz="1600" dirty="0">
                <a:solidFill>
                  <a:schemeClr val="bg1"/>
                </a:solidFill>
              </a:rPr>
              <a:t>Overview of Data Science</a:t>
            </a:r>
          </a:p>
          <a:p>
            <a:pPr marL="742950" lvl="1" indent="-285750">
              <a:buFont typeface="Arial" panose="020B0604020202020204" pitchFamily="34" charset="0"/>
              <a:buChar char="•"/>
            </a:pPr>
            <a:r>
              <a:rPr lang="en-US" sz="1600" dirty="0" err="1">
                <a:solidFill>
                  <a:schemeClr val="bg1"/>
                </a:solidFill>
              </a:rPr>
              <a:t>DataScience@SMU</a:t>
            </a:r>
            <a:endParaRPr lang="en-US" sz="1600" dirty="0">
              <a:solidFill>
                <a:schemeClr val="bg1"/>
              </a:solidFill>
            </a:endParaRPr>
          </a:p>
          <a:p>
            <a:pPr marL="742950" lvl="1" indent="-285750">
              <a:buFont typeface="Arial" panose="020B0604020202020204" pitchFamily="34" charset="0"/>
              <a:buChar char="•"/>
            </a:pPr>
            <a:endParaRPr lang="en-US" sz="1600" dirty="0">
              <a:solidFill>
                <a:schemeClr val="bg1"/>
              </a:solidFill>
            </a:endParaRPr>
          </a:p>
          <a:p>
            <a:pPr marL="285750" indent="-285750">
              <a:spcBef>
                <a:spcPts val="600"/>
              </a:spcBef>
              <a:buFont typeface="Arial" panose="020B0604020202020204" pitchFamily="34" charset="0"/>
              <a:buChar char="•"/>
            </a:pPr>
            <a:r>
              <a:rPr lang="en-US" sz="1600" dirty="0">
                <a:solidFill>
                  <a:schemeClr val="bg1"/>
                </a:solidFill>
              </a:rPr>
              <a:t>Overview of Machine Learning (ML)</a:t>
            </a:r>
          </a:p>
          <a:p>
            <a:pPr marL="742950" lvl="1" indent="-285750">
              <a:buFont typeface="Arial" panose="020B0604020202020204" pitchFamily="34" charset="0"/>
              <a:buChar char="•"/>
            </a:pPr>
            <a:r>
              <a:rPr lang="en-US" sz="1600" dirty="0">
                <a:solidFill>
                  <a:schemeClr val="bg1"/>
                </a:solidFill>
              </a:rPr>
              <a:t>Types of Machine Learning </a:t>
            </a:r>
          </a:p>
          <a:p>
            <a:pPr marL="742950" lvl="1" indent="-285750">
              <a:buFont typeface="Arial" panose="020B0604020202020204" pitchFamily="34" charset="0"/>
              <a:buChar char="•"/>
            </a:pPr>
            <a:r>
              <a:rPr lang="en-US" sz="1600" dirty="0">
                <a:solidFill>
                  <a:schemeClr val="bg1"/>
                </a:solidFill>
              </a:rPr>
              <a:t>Common Algorithms</a:t>
            </a:r>
          </a:p>
          <a:p>
            <a:pPr marL="742950" lvl="1" indent="-285750">
              <a:buFont typeface="Arial" panose="020B0604020202020204" pitchFamily="34" charset="0"/>
              <a:buChar char="•"/>
            </a:pPr>
            <a:endParaRPr lang="en-US" sz="1600" dirty="0">
              <a:solidFill>
                <a:schemeClr val="bg1"/>
              </a:solidFill>
            </a:endParaRPr>
          </a:p>
          <a:p>
            <a:pPr marL="285750" indent="-285750">
              <a:spcBef>
                <a:spcPts val="600"/>
              </a:spcBef>
              <a:buFont typeface="Arial" panose="020B0604020202020204" pitchFamily="34" charset="0"/>
              <a:buChar char="•"/>
            </a:pPr>
            <a:r>
              <a:rPr lang="en-US" sz="1600" dirty="0">
                <a:solidFill>
                  <a:schemeClr val="bg1"/>
                </a:solidFill>
              </a:rPr>
              <a:t>Selected ML Applications in Geoscience:</a:t>
            </a:r>
          </a:p>
          <a:p>
            <a:pPr marL="742950" lvl="1" indent="-228600">
              <a:lnSpc>
                <a:spcPct val="90000"/>
              </a:lnSpc>
              <a:spcAft>
                <a:spcPts val="600"/>
              </a:spcAft>
              <a:buFont typeface="Arial" panose="020B0604020202020204" pitchFamily="34" charset="0"/>
              <a:buChar char="•"/>
            </a:pPr>
            <a:r>
              <a:rPr lang="en-US" sz="1600" dirty="0">
                <a:solidFill>
                  <a:schemeClr val="bg1"/>
                </a:solidFill>
              </a:rPr>
              <a:t>Geology and Geophysics Cases:</a:t>
            </a:r>
          </a:p>
          <a:p>
            <a:pPr marL="1200150" lvl="2" indent="-228600">
              <a:lnSpc>
                <a:spcPct val="90000"/>
              </a:lnSpc>
              <a:spcAft>
                <a:spcPts val="600"/>
              </a:spcAft>
              <a:buFont typeface="Arial" panose="020B0604020202020204" pitchFamily="34" charset="0"/>
              <a:buChar char="•"/>
            </a:pPr>
            <a:r>
              <a:rPr lang="en-US" sz="1600" dirty="0">
                <a:solidFill>
                  <a:schemeClr val="bg1"/>
                </a:solidFill>
              </a:rPr>
              <a:t>Facies Classification</a:t>
            </a:r>
          </a:p>
          <a:p>
            <a:pPr marL="1200150" lvl="2" indent="-228600">
              <a:lnSpc>
                <a:spcPct val="90000"/>
              </a:lnSpc>
              <a:spcAft>
                <a:spcPts val="600"/>
              </a:spcAft>
              <a:buFont typeface="Arial" panose="020B0604020202020204" pitchFamily="34" charset="0"/>
              <a:buChar char="•"/>
            </a:pPr>
            <a:r>
              <a:rPr lang="en-US" sz="1600" dirty="0">
                <a:solidFill>
                  <a:schemeClr val="bg1"/>
                </a:solidFill>
              </a:rPr>
              <a:t>Petrophysical Data Prediction</a:t>
            </a:r>
          </a:p>
          <a:p>
            <a:pPr marL="1200150" lvl="2" indent="-228600">
              <a:lnSpc>
                <a:spcPct val="90000"/>
              </a:lnSpc>
              <a:spcAft>
                <a:spcPts val="600"/>
              </a:spcAft>
              <a:buFont typeface="Arial" panose="020B0604020202020204" pitchFamily="34" charset="0"/>
              <a:buChar char="•"/>
            </a:pPr>
            <a:endParaRPr lang="en-US" sz="1600" dirty="0">
              <a:solidFill>
                <a:schemeClr val="bg1"/>
              </a:solidFill>
            </a:endParaRPr>
          </a:p>
          <a:p>
            <a:pPr marL="285750" indent="-228600">
              <a:lnSpc>
                <a:spcPct val="90000"/>
              </a:lnSpc>
              <a:spcAft>
                <a:spcPts val="600"/>
              </a:spcAft>
              <a:buFont typeface="Arial" panose="020B0604020202020204" pitchFamily="34" charset="0"/>
              <a:buChar char="•"/>
            </a:pPr>
            <a:r>
              <a:rPr lang="en-US" sz="1600" dirty="0">
                <a:solidFill>
                  <a:schemeClr val="bg1"/>
                </a:solidFill>
              </a:rPr>
              <a:t>Conclusion</a:t>
            </a:r>
          </a:p>
          <a:p>
            <a:pPr marL="742950" lvl="1" indent="-228600">
              <a:lnSpc>
                <a:spcPct val="90000"/>
              </a:lnSpc>
              <a:spcAft>
                <a:spcPts val="600"/>
              </a:spcAft>
              <a:buFont typeface="Arial" panose="020B0604020202020204" pitchFamily="34" charset="0"/>
              <a:buChar char="•"/>
            </a:pPr>
            <a:r>
              <a:rPr lang="en-US" sz="1600" dirty="0">
                <a:solidFill>
                  <a:schemeClr val="bg1"/>
                </a:solidFill>
              </a:rPr>
              <a:t>Data Science Issues</a:t>
            </a:r>
          </a:p>
          <a:p>
            <a:pPr marL="742950" lvl="1" indent="-228600">
              <a:lnSpc>
                <a:spcPct val="90000"/>
              </a:lnSpc>
              <a:spcAft>
                <a:spcPts val="600"/>
              </a:spcAft>
              <a:buFont typeface="Arial" panose="020B0604020202020204" pitchFamily="34" charset="0"/>
              <a:buChar char="•"/>
            </a:pPr>
            <a:r>
              <a:rPr lang="en-US" sz="1600" dirty="0">
                <a:solidFill>
                  <a:schemeClr val="bg1"/>
                </a:solidFill>
              </a:rPr>
              <a:t>Considerations</a:t>
            </a:r>
          </a:p>
          <a:p>
            <a:pPr marL="285750" indent="-228600">
              <a:lnSpc>
                <a:spcPct val="90000"/>
              </a:lnSpc>
              <a:spcBef>
                <a:spcPts val="600"/>
              </a:spcBef>
              <a:buFont typeface="Arial" panose="020B0604020202020204" pitchFamily="34" charset="0"/>
              <a:buChar char="•"/>
            </a:pPr>
            <a:r>
              <a:rPr lang="en-US" sz="1600" dirty="0">
                <a:solidFill>
                  <a:schemeClr val="bg1"/>
                </a:solidFill>
              </a:rPr>
              <a:t>Questions</a:t>
            </a:r>
          </a:p>
          <a:p>
            <a:pPr marL="285750" indent="-228600">
              <a:lnSpc>
                <a:spcPct val="90000"/>
              </a:lnSpc>
              <a:spcBef>
                <a:spcPts val="600"/>
              </a:spcBef>
              <a:buFont typeface="Arial" panose="020B0604020202020204" pitchFamily="34" charset="0"/>
              <a:buChar char="•"/>
            </a:pPr>
            <a:r>
              <a:rPr lang="en-US" sz="1600" dirty="0">
                <a:solidFill>
                  <a:schemeClr val="bg1"/>
                </a:solidFill>
              </a:rPr>
              <a:t>References</a:t>
            </a:r>
          </a:p>
          <a:p>
            <a:pPr marL="285750" indent="-228600">
              <a:lnSpc>
                <a:spcPct val="90000"/>
              </a:lnSpc>
              <a:spcBef>
                <a:spcPts val="600"/>
              </a:spcBef>
              <a:buFont typeface="Arial" panose="020B0604020202020204" pitchFamily="34" charset="0"/>
              <a:buChar char="•"/>
            </a:pPr>
            <a:endParaRPr lang="en-US" sz="1600" dirty="0">
              <a:solidFill>
                <a:schemeClr val="bg1"/>
              </a:solidFill>
            </a:endParaRPr>
          </a:p>
          <a:p>
            <a:pPr marL="285750" indent="-228600">
              <a:lnSpc>
                <a:spcPct val="90000"/>
              </a:lnSpc>
              <a:spcBef>
                <a:spcPts val="600"/>
              </a:spcBef>
              <a:buFont typeface="Arial" panose="020B0604020202020204" pitchFamily="34" charset="0"/>
              <a:buChar char="•"/>
            </a:pPr>
            <a:r>
              <a:rPr lang="en-US" sz="1600" dirty="0">
                <a:solidFill>
                  <a:schemeClr val="bg1"/>
                </a:solidFill>
              </a:rPr>
              <a:t>Hands-On Supervised Machine Learning with IODP Data!!!</a:t>
            </a:r>
          </a:p>
          <a:p>
            <a:pPr marL="285750" indent="-228600">
              <a:lnSpc>
                <a:spcPct val="90000"/>
              </a:lnSpc>
              <a:spcAft>
                <a:spcPts val="600"/>
              </a:spcAft>
              <a:buFont typeface="Arial" panose="020B0604020202020204" pitchFamily="34" charset="0"/>
              <a:buChar char="•"/>
            </a:pPr>
            <a:endParaRPr lang="en-US" sz="1600" dirty="0">
              <a:solidFill>
                <a:schemeClr val="bg1"/>
              </a:solidFill>
            </a:endParaRPr>
          </a:p>
        </p:txBody>
      </p:sp>
      <p:pic>
        <p:nvPicPr>
          <p:cNvPr id="20" name="Picture 19" descr="A circuit board&#10;&#10;Description automatically generated">
            <a:extLst>
              <a:ext uri="{FF2B5EF4-FFF2-40B4-BE49-F238E27FC236}">
                <a16:creationId xmlns:a16="http://schemas.microsoft.com/office/drawing/2014/main" id="{A20D0A1E-089C-A643-9A5A-DFFB4918E07C}"/>
              </a:ext>
            </a:extLst>
          </p:cNvPr>
          <p:cNvPicPr>
            <a:picLocks noChangeAspect="1"/>
          </p:cNvPicPr>
          <p:nvPr/>
        </p:nvPicPr>
        <p:blipFill rotWithShape="1">
          <a:blip r:embed="rId3">
            <a:extLst>
              <a:ext uri="{28A0092B-C50C-407E-A947-70E740481C1C}">
                <a14:useLocalDpi xmlns:a14="http://schemas.microsoft.com/office/drawing/2010/main" val="0"/>
              </a:ext>
            </a:extLst>
          </a:blip>
          <a:srcRect l="21549" t="2212" r="20917" b="2212"/>
          <a:stretch/>
        </p:blipFill>
        <p:spPr>
          <a:xfrm>
            <a:off x="5878850" y="0"/>
            <a:ext cx="6313150" cy="6858000"/>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277488" y="86231"/>
            <a:ext cx="11702309" cy="1323439"/>
          </a:xfrm>
          <a:prstGeom prst="rect">
            <a:avLst/>
          </a:prstGeom>
          <a:noFill/>
        </p:spPr>
        <p:txBody>
          <a:bodyPr wrap="square" rtlCol="0">
            <a:spAutoFit/>
          </a:bodyPr>
          <a:lstStyle/>
          <a:p>
            <a:pPr algn="ctr"/>
            <a:r>
              <a:rPr lang="en-US" sz="4000" b="1" dirty="0">
                <a:solidFill>
                  <a:schemeClr val="bg1"/>
                </a:solidFill>
                <a:latin typeface="Times New Roman" panose="02020603050405020304" charset="0"/>
              </a:rPr>
              <a:t>Geologic Application of Machine Learning</a:t>
            </a:r>
          </a:p>
          <a:p>
            <a:pPr algn="ctr"/>
            <a:r>
              <a:rPr lang="en-US" sz="4000" b="1" dirty="0">
                <a:solidFill>
                  <a:schemeClr val="bg1"/>
                </a:solidFill>
                <a:latin typeface="Times New Roman" panose="02020603050405020304" charset="0"/>
              </a:rPr>
              <a:t>Facies Classification</a:t>
            </a:r>
          </a:p>
        </p:txBody>
      </p:sp>
      <p:pic>
        <p:nvPicPr>
          <p:cNvPr id="3" name="Picture 2" descr="A close up of text on a white background&#10;&#10;Description automatically generated">
            <a:extLst>
              <a:ext uri="{FF2B5EF4-FFF2-40B4-BE49-F238E27FC236}">
                <a16:creationId xmlns:a16="http://schemas.microsoft.com/office/drawing/2014/main" id="{CBC04C79-DDCF-9349-B136-578464F221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80552" y="1409670"/>
            <a:ext cx="3600824" cy="5230597"/>
          </a:xfrm>
          <a:prstGeom prst="rect">
            <a:avLst/>
          </a:prstGeom>
        </p:spPr>
      </p:pic>
      <p:pic>
        <p:nvPicPr>
          <p:cNvPr id="6" name="Picture 5" descr="A close up of text on a white background&#10;&#10;Description automatically generated">
            <a:extLst>
              <a:ext uri="{FF2B5EF4-FFF2-40B4-BE49-F238E27FC236}">
                <a16:creationId xmlns:a16="http://schemas.microsoft.com/office/drawing/2014/main" id="{8DE2A388-25C1-F347-861D-01969385E4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7274" y="1409670"/>
            <a:ext cx="3485637" cy="5274042"/>
          </a:xfrm>
          <a:prstGeom prst="rect">
            <a:avLst/>
          </a:prstGeom>
        </p:spPr>
      </p:pic>
    </p:spTree>
    <p:extLst>
      <p:ext uri="{BB962C8B-B14F-4D97-AF65-F5344CB8AC3E}">
        <p14:creationId xmlns:p14="http://schemas.microsoft.com/office/powerpoint/2010/main" val="29153053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277488" y="86231"/>
            <a:ext cx="11702309" cy="1323439"/>
          </a:xfrm>
          <a:prstGeom prst="rect">
            <a:avLst/>
          </a:prstGeom>
          <a:noFill/>
        </p:spPr>
        <p:txBody>
          <a:bodyPr wrap="square" rtlCol="0">
            <a:spAutoFit/>
          </a:bodyPr>
          <a:lstStyle/>
          <a:p>
            <a:pPr algn="ctr"/>
            <a:r>
              <a:rPr lang="en-US" sz="4000" b="1" dirty="0">
                <a:solidFill>
                  <a:schemeClr val="bg1"/>
                </a:solidFill>
                <a:latin typeface="Times New Roman" panose="02020603050405020304" charset="0"/>
              </a:rPr>
              <a:t>Geologic Application of Machine Learning</a:t>
            </a:r>
          </a:p>
          <a:p>
            <a:pPr algn="ctr"/>
            <a:r>
              <a:rPr lang="en-US" sz="4000" b="1" dirty="0">
                <a:solidFill>
                  <a:schemeClr val="bg1"/>
                </a:solidFill>
                <a:latin typeface="Times New Roman" panose="02020603050405020304" charset="0"/>
              </a:rPr>
              <a:t>Facies Classification</a:t>
            </a:r>
          </a:p>
        </p:txBody>
      </p:sp>
      <p:pic>
        <p:nvPicPr>
          <p:cNvPr id="3" name="Picture 2" descr="A screenshot of a cell phone&#10;&#10;Description automatically generated">
            <a:extLst>
              <a:ext uri="{FF2B5EF4-FFF2-40B4-BE49-F238E27FC236}">
                <a16:creationId xmlns:a16="http://schemas.microsoft.com/office/drawing/2014/main" id="{F30E6398-C0D9-E34E-9E1B-7917321E5D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297" y="1598126"/>
            <a:ext cx="7059432" cy="5155973"/>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D546F4CA-05A6-F34F-9615-92B1EE4A96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4714" y="2224068"/>
            <a:ext cx="2243227" cy="3152643"/>
          </a:xfrm>
          <a:prstGeom prst="rect">
            <a:avLst/>
          </a:prstGeom>
        </p:spPr>
      </p:pic>
    </p:spTree>
    <p:extLst>
      <p:ext uri="{BB962C8B-B14F-4D97-AF65-F5344CB8AC3E}">
        <p14:creationId xmlns:p14="http://schemas.microsoft.com/office/powerpoint/2010/main" val="33586604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277488" y="86231"/>
            <a:ext cx="11702309" cy="1323439"/>
          </a:xfrm>
          <a:prstGeom prst="rect">
            <a:avLst/>
          </a:prstGeom>
          <a:noFill/>
        </p:spPr>
        <p:txBody>
          <a:bodyPr wrap="square" rtlCol="0">
            <a:spAutoFit/>
          </a:bodyPr>
          <a:lstStyle/>
          <a:p>
            <a:pPr algn="ctr"/>
            <a:r>
              <a:rPr lang="en-US" sz="4000" b="1" dirty="0">
                <a:solidFill>
                  <a:schemeClr val="bg1"/>
                </a:solidFill>
                <a:latin typeface="Times New Roman" panose="02020603050405020304" charset="0"/>
              </a:rPr>
              <a:t>Geologic Application of Machine Learning</a:t>
            </a:r>
          </a:p>
          <a:p>
            <a:pPr algn="ctr"/>
            <a:r>
              <a:rPr lang="en-US" sz="4000" b="1" dirty="0">
                <a:solidFill>
                  <a:schemeClr val="bg1"/>
                </a:solidFill>
                <a:latin typeface="Times New Roman" panose="02020603050405020304" charset="0"/>
              </a:rPr>
              <a:t>Facies Classification</a:t>
            </a:r>
          </a:p>
        </p:txBody>
      </p:sp>
      <p:pic>
        <p:nvPicPr>
          <p:cNvPr id="3" name="Picture 2">
            <a:extLst>
              <a:ext uri="{FF2B5EF4-FFF2-40B4-BE49-F238E27FC236}">
                <a16:creationId xmlns:a16="http://schemas.microsoft.com/office/drawing/2014/main" id="{F30E6398-C0D9-E34E-9E1B-7917321E5D2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195606" y="1409670"/>
            <a:ext cx="5800787" cy="5312227"/>
          </a:xfrm>
          <a:prstGeom prst="rect">
            <a:avLst/>
          </a:prstGeom>
        </p:spPr>
      </p:pic>
    </p:spTree>
    <p:extLst>
      <p:ext uri="{BB962C8B-B14F-4D97-AF65-F5344CB8AC3E}">
        <p14:creationId xmlns:p14="http://schemas.microsoft.com/office/powerpoint/2010/main" val="26139584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4803494" y="86231"/>
            <a:ext cx="7176303" cy="954107"/>
          </a:xfrm>
          <a:prstGeom prst="rect">
            <a:avLst/>
          </a:prstGeom>
          <a:noFill/>
        </p:spPr>
        <p:txBody>
          <a:bodyPr wrap="square" rtlCol="0">
            <a:spAutoFit/>
          </a:bodyPr>
          <a:lstStyle/>
          <a:p>
            <a:pPr algn="ctr"/>
            <a:r>
              <a:rPr lang="en-US" sz="2800" b="1" dirty="0">
                <a:solidFill>
                  <a:schemeClr val="bg1"/>
                </a:solidFill>
                <a:latin typeface="Times New Roman" panose="02020603050405020304" charset="0"/>
              </a:rPr>
              <a:t>Geologic Application of Machine Learning</a:t>
            </a:r>
          </a:p>
          <a:p>
            <a:pPr algn="ctr"/>
            <a:r>
              <a:rPr lang="en-US" sz="2800" b="1" dirty="0">
                <a:solidFill>
                  <a:schemeClr val="bg1"/>
                </a:solidFill>
                <a:latin typeface="Times New Roman" panose="02020603050405020304" charset="0"/>
              </a:rPr>
              <a:t>Facies Classification</a:t>
            </a:r>
          </a:p>
        </p:txBody>
      </p:sp>
      <p:pic>
        <p:nvPicPr>
          <p:cNvPr id="3" name="Picture 2">
            <a:extLst>
              <a:ext uri="{FF2B5EF4-FFF2-40B4-BE49-F238E27FC236}">
                <a16:creationId xmlns:a16="http://schemas.microsoft.com/office/drawing/2014/main" id="{F30E6398-C0D9-E34E-9E1B-7917321E5D2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0" y="1138851"/>
            <a:ext cx="4065844" cy="5362099"/>
          </a:xfrm>
          <a:prstGeom prst="rect">
            <a:avLst/>
          </a:prstGeom>
        </p:spPr>
      </p:pic>
      <p:pic>
        <p:nvPicPr>
          <p:cNvPr id="4" name="Picture 3" descr="A picture containing text, map&#10;&#10;Description automatically generated">
            <a:extLst>
              <a:ext uri="{FF2B5EF4-FFF2-40B4-BE49-F238E27FC236}">
                <a16:creationId xmlns:a16="http://schemas.microsoft.com/office/drawing/2014/main" id="{C41756C8-6EB9-394C-9DC4-2C36B0DD83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025" y="463001"/>
            <a:ext cx="4266027" cy="3652647"/>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5C5BEBCC-2D88-9C41-91D8-18E26C856F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025" y="4352081"/>
            <a:ext cx="4261503" cy="2034075"/>
          </a:xfrm>
          <a:prstGeom prst="rect">
            <a:avLst/>
          </a:prstGeom>
        </p:spPr>
      </p:pic>
    </p:spTree>
    <p:extLst>
      <p:ext uri="{BB962C8B-B14F-4D97-AF65-F5344CB8AC3E}">
        <p14:creationId xmlns:p14="http://schemas.microsoft.com/office/powerpoint/2010/main" val="37150625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277488" y="86231"/>
            <a:ext cx="11702309" cy="1323439"/>
          </a:xfrm>
          <a:prstGeom prst="rect">
            <a:avLst/>
          </a:prstGeom>
          <a:noFill/>
        </p:spPr>
        <p:txBody>
          <a:bodyPr wrap="square" rtlCol="0">
            <a:spAutoFit/>
          </a:bodyPr>
          <a:lstStyle/>
          <a:p>
            <a:pPr algn="ctr"/>
            <a:r>
              <a:rPr lang="en-US" sz="4000" b="1" dirty="0">
                <a:solidFill>
                  <a:schemeClr val="bg1"/>
                </a:solidFill>
                <a:latin typeface="Times New Roman" panose="02020603050405020304" charset="0"/>
              </a:rPr>
              <a:t>Geophysical Application of Machine Learning</a:t>
            </a:r>
          </a:p>
          <a:p>
            <a:pPr algn="ctr"/>
            <a:r>
              <a:rPr lang="en-US" sz="4000" b="1" dirty="0">
                <a:solidFill>
                  <a:schemeClr val="bg1"/>
                </a:solidFill>
                <a:latin typeface="Times New Roman" panose="02020603050405020304" charset="0"/>
              </a:rPr>
              <a:t>Petrophysical Well Log Prediction</a:t>
            </a:r>
          </a:p>
        </p:txBody>
      </p:sp>
      <p:sp>
        <p:nvSpPr>
          <p:cNvPr id="4" name="TextBox 3">
            <a:extLst>
              <a:ext uri="{FF2B5EF4-FFF2-40B4-BE49-F238E27FC236}">
                <a16:creationId xmlns:a16="http://schemas.microsoft.com/office/drawing/2014/main" id="{72E4241E-94E8-CB4E-98DD-C01FF5B49ED5}"/>
              </a:ext>
            </a:extLst>
          </p:cNvPr>
          <p:cNvSpPr txBox="1"/>
          <p:nvPr/>
        </p:nvSpPr>
        <p:spPr>
          <a:xfrm>
            <a:off x="277488" y="1549399"/>
            <a:ext cx="4132466" cy="2640635"/>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Let’s take a look at the work flow in the Jupyter notebook with Anaconda Navigator</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ML Bootcamp Materials with data and Jupyter notebooks for Petrophysical Well Log Data ML Exercises are located in the Machine Learning </a:t>
            </a:r>
            <a:r>
              <a:rPr lang="en-US" dirty="0" err="1">
                <a:solidFill>
                  <a:schemeClr val="bg1"/>
                </a:solidFill>
              </a:rPr>
              <a:t>Workshop.zip</a:t>
            </a: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p:txBody>
      </p:sp>
      <p:pic>
        <p:nvPicPr>
          <p:cNvPr id="3" name="Picture 2">
            <a:extLst>
              <a:ext uri="{FF2B5EF4-FFF2-40B4-BE49-F238E27FC236}">
                <a16:creationId xmlns:a16="http://schemas.microsoft.com/office/drawing/2014/main" id="{F7CDC10B-2AB6-2D45-AF59-2E6D2AADAA2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115243" y="1549399"/>
            <a:ext cx="6647954" cy="4491459"/>
          </a:xfrm>
          <a:prstGeom prst="rect">
            <a:avLst/>
          </a:prstGeom>
        </p:spPr>
      </p:pic>
    </p:spTree>
    <p:extLst>
      <p:ext uri="{BB962C8B-B14F-4D97-AF65-F5344CB8AC3E}">
        <p14:creationId xmlns:p14="http://schemas.microsoft.com/office/powerpoint/2010/main" val="27548723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277488" y="86231"/>
            <a:ext cx="11702309" cy="1323439"/>
          </a:xfrm>
          <a:prstGeom prst="rect">
            <a:avLst/>
          </a:prstGeom>
          <a:noFill/>
        </p:spPr>
        <p:txBody>
          <a:bodyPr wrap="square" rtlCol="0">
            <a:spAutoFit/>
          </a:bodyPr>
          <a:lstStyle/>
          <a:p>
            <a:pPr algn="ctr"/>
            <a:r>
              <a:rPr lang="en-US" sz="4000" b="1" dirty="0">
                <a:solidFill>
                  <a:schemeClr val="bg1"/>
                </a:solidFill>
                <a:latin typeface="Times New Roman" panose="02020603050405020304" charset="0"/>
              </a:rPr>
              <a:t>Geophysical Application of Machine Learning</a:t>
            </a:r>
          </a:p>
          <a:p>
            <a:pPr algn="ctr"/>
            <a:r>
              <a:rPr lang="en-US" sz="4000" b="1" dirty="0">
                <a:solidFill>
                  <a:schemeClr val="bg1"/>
                </a:solidFill>
                <a:latin typeface="Times New Roman" panose="02020603050405020304" charset="0"/>
              </a:rPr>
              <a:t>Petrophysical Well Log Prediction</a:t>
            </a:r>
          </a:p>
        </p:txBody>
      </p:sp>
      <p:pic>
        <p:nvPicPr>
          <p:cNvPr id="8" name="Picture 7" descr="A screenshot of a cell phone&#10;&#10;Description automatically generated">
            <a:extLst>
              <a:ext uri="{FF2B5EF4-FFF2-40B4-BE49-F238E27FC236}">
                <a16:creationId xmlns:a16="http://schemas.microsoft.com/office/drawing/2014/main" id="{1B8E93A1-70B8-3249-8827-17D0190BE1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018" y="1409670"/>
            <a:ext cx="9137248" cy="5076249"/>
          </a:xfrm>
          <a:prstGeom prst="rect">
            <a:avLst/>
          </a:prstGeom>
        </p:spPr>
      </p:pic>
      <p:sp>
        <p:nvSpPr>
          <p:cNvPr id="9" name="TextBox 8">
            <a:extLst>
              <a:ext uri="{FF2B5EF4-FFF2-40B4-BE49-F238E27FC236}">
                <a16:creationId xmlns:a16="http://schemas.microsoft.com/office/drawing/2014/main" id="{F51AB0B7-B1CA-FF4A-BED2-4BB885C75021}"/>
              </a:ext>
            </a:extLst>
          </p:cNvPr>
          <p:cNvSpPr txBox="1"/>
          <p:nvPr/>
        </p:nvSpPr>
        <p:spPr>
          <a:xfrm>
            <a:off x="4664598" y="6485919"/>
            <a:ext cx="2939970" cy="372081"/>
          </a:xfrm>
          <a:prstGeom prst="rect">
            <a:avLst/>
          </a:prstGeom>
          <a:noFill/>
        </p:spPr>
        <p:txBody>
          <a:bodyPr wrap="square" rtlCol="0">
            <a:spAutoFit/>
          </a:bodyPr>
          <a:lstStyle/>
          <a:p>
            <a:r>
              <a:rPr lang="en-US" dirty="0">
                <a:solidFill>
                  <a:schemeClr val="bg1"/>
                </a:solidFill>
              </a:rPr>
              <a:t>MAE = 7.907993305266623</a:t>
            </a:r>
          </a:p>
        </p:txBody>
      </p:sp>
    </p:spTree>
    <p:extLst>
      <p:ext uri="{BB962C8B-B14F-4D97-AF65-F5344CB8AC3E}">
        <p14:creationId xmlns:p14="http://schemas.microsoft.com/office/powerpoint/2010/main" val="42373263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277488" y="86231"/>
            <a:ext cx="11702309" cy="1323439"/>
          </a:xfrm>
          <a:prstGeom prst="rect">
            <a:avLst/>
          </a:prstGeom>
          <a:noFill/>
        </p:spPr>
        <p:txBody>
          <a:bodyPr wrap="square" rtlCol="0">
            <a:spAutoFit/>
          </a:bodyPr>
          <a:lstStyle/>
          <a:p>
            <a:pPr algn="ctr"/>
            <a:r>
              <a:rPr lang="en-US" sz="4000" b="1" dirty="0">
                <a:solidFill>
                  <a:schemeClr val="bg1"/>
                </a:solidFill>
                <a:latin typeface="Times New Roman" panose="02020603050405020304" charset="0"/>
              </a:rPr>
              <a:t>Geophysical Application of Machine Learning</a:t>
            </a:r>
          </a:p>
          <a:p>
            <a:pPr algn="ctr"/>
            <a:r>
              <a:rPr lang="en-US" sz="4000" b="1" dirty="0">
                <a:solidFill>
                  <a:schemeClr val="bg1"/>
                </a:solidFill>
                <a:latin typeface="Times New Roman" panose="02020603050405020304" charset="0"/>
              </a:rPr>
              <a:t>Petrophysical Well Log Prediction</a:t>
            </a:r>
          </a:p>
        </p:txBody>
      </p:sp>
      <p:pic>
        <p:nvPicPr>
          <p:cNvPr id="8" name="Picture 7">
            <a:extLst>
              <a:ext uri="{FF2B5EF4-FFF2-40B4-BE49-F238E27FC236}">
                <a16:creationId xmlns:a16="http://schemas.microsoft.com/office/drawing/2014/main" id="{1B8E93A1-70B8-3249-8827-17D0190BE1A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60018" y="1409670"/>
            <a:ext cx="9137248" cy="5076248"/>
          </a:xfrm>
          <a:prstGeom prst="rect">
            <a:avLst/>
          </a:prstGeom>
        </p:spPr>
      </p:pic>
      <p:sp>
        <p:nvSpPr>
          <p:cNvPr id="4" name="TextBox 3">
            <a:extLst>
              <a:ext uri="{FF2B5EF4-FFF2-40B4-BE49-F238E27FC236}">
                <a16:creationId xmlns:a16="http://schemas.microsoft.com/office/drawing/2014/main" id="{D0F0BB67-BBA3-5146-9ED3-CC16534331CA}"/>
              </a:ext>
            </a:extLst>
          </p:cNvPr>
          <p:cNvSpPr txBox="1"/>
          <p:nvPr/>
        </p:nvSpPr>
        <p:spPr>
          <a:xfrm>
            <a:off x="4664598" y="6485919"/>
            <a:ext cx="2939970" cy="372081"/>
          </a:xfrm>
          <a:prstGeom prst="rect">
            <a:avLst/>
          </a:prstGeom>
          <a:noFill/>
        </p:spPr>
        <p:txBody>
          <a:bodyPr wrap="square" rtlCol="0">
            <a:spAutoFit/>
          </a:bodyPr>
          <a:lstStyle/>
          <a:p>
            <a:r>
              <a:rPr lang="en-US" dirty="0">
                <a:solidFill>
                  <a:schemeClr val="bg1"/>
                </a:solidFill>
              </a:rPr>
              <a:t>MAE = 7.585577074400368</a:t>
            </a:r>
          </a:p>
        </p:txBody>
      </p:sp>
    </p:spTree>
    <p:extLst>
      <p:ext uri="{BB962C8B-B14F-4D97-AF65-F5344CB8AC3E}">
        <p14:creationId xmlns:p14="http://schemas.microsoft.com/office/powerpoint/2010/main" val="32568306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277488" y="86231"/>
            <a:ext cx="11702309" cy="1323439"/>
          </a:xfrm>
          <a:prstGeom prst="rect">
            <a:avLst/>
          </a:prstGeom>
          <a:noFill/>
        </p:spPr>
        <p:txBody>
          <a:bodyPr wrap="square" rtlCol="0">
            <a:spAutoFit/>
          </a:bodyPr>
          <a:lstStyle/>
          <a:p>
            <a:pPr algn="ctr"/>
            <a:r>
              <a:rPr lang="en-US" sz="4000" b="1" dirty="0">
                <a:solidFill>
                  <a:schemeClr val="bg1"/>
                </a:solidFill>
                <a:latin typeface="Times New Roman" panose="02020603050405020304" charset="0"/>
              </a:rPr>
              <a:t>Geophysical Application of Machine Learning</a:t>
            </a:r>
          </a:p>
          <a:p>
            <a:pPr algn="ctr"/>
            <a:r>
              <a:rPr lang="en-US" sz="4000" b="1" dirty="0">
                <a:solidFill>
                  <a:schemeClr val="bg1"/>
                </a:solidFill>
                <a:latin typeface="Times New Roman" panose="02020603050405020304" charset="0"/>
              </a:rPr>
              <a:t>Petrophysical Well Log Prediction</a:t>
            </a:r>
          </a:p>
        </p:txBody>
      </p:sp>
      <p:pic>
        <p:nvPicPr>
          <p:cNvPr id="3" name="Picture 2" descr="A screenshot of a cell phone&#10;&#10;Description automatically generated">
            <a:extLst>
              <a:ext uri="{FF2B5EF4-FFF2-40B4-BE49-F238E27FC236}">
                <a16:creationId xmlns:a16="http://schemas.microsoft.com/office/drawing/2014/main" id="{F8976BD4-73E1-884B-A712-4ED3942499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6828" y="1409670"/>
            <a:ext cx="8963628" cy="4979793"/>
          </a:xfrm>
          <a:prstGeom prst="rect">
            <a:avLst/>
          </a:prstGeom>
        </p:spPr>
      </p:pic>
      <p:sp>
        <p:nvSpPr>
          <p:cNvPr id="6" name="TextBox 5">
            <a:extLst>
              <a:ext uri="{FF2B5EF4-FFF2-40B4-BE49-F238E27FC236}">
                <a16:creationId xmlns:a16="http://schemas.microsoft.com/office/drawing/2014/main" id="{464DDE1A-2177-3A45-BC1C-BAA81761EB9C}"/>
              </a:ext>
            </a:extLst>
          </p:cNvPr>
          <p:cNvSpPr txBox="1"/>
          <p:nvPr/>
        </p:nvSpPr>
        <p:spPr>
          <a:xfrm>
            <a:off x="4664598" y="6485919"/>
            <a:ext cx="2939970" cy="372081"/>
          </a:xfrm>
          <a:prstGeom prst="rect">
            <a:avLst/>
          </a:prstGeom>
          <a:noFill/>
        </p:spPr>
        <p:txBody>
          <a:bodyPr wrap="square" rtlCol="0">
            <a:spAutoFit/>
          </a:bodyPr>
          <a:lstStyle/>
          <a:p>
            <a:r>
              <a:rPr lang="en-US" dirty="0">
                <a:solidFill>
                  <a:schemeClr val="bg1"/>
                </a:solidFill>
              </a:rPr>
              <a:t>MAE = 5.680406251279293</a:t>
            </a:r>
          </a:p>
        </p:txBody>
      </p:sp>
    </p:spTree>
    <p:extLst>
      <p:ext uri="{BB962C8B-B14F-4D97-AF65-F5344CB8AC3E}">
        <p14:creationId xmlns:p14="http://schemas.microsoft.com/office/powerpoint/2010/main" val="9871906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46465" y="62547"/>
            <a:ext cx="6711176" cy="707886"/>
          </a:xfrm>
          <a:prstGeom prst="rect">
            <a:avLst/>
          </a:prstGeom>
          <a:noFill/>
        </p:spPr>
        <p:txBody>
          <a:bodyPr wrap="square" rtlCol="0">
            <a:spAutoFit/>
          </a:bodyPr>
          <a:lstStyle/>
          <a:p>
            <a:r>
              <a:rPr lang="en-US" sz="4000" b="1" dirty="0">
                <a:solidFill>
                  <a:schemeClr val="bg1"/>
                </a:solidFill>
                <a:latin typeface="Times New Roman" panose="02020603050405020304" charset="0"/>
              </a:rPr>
              <a:t>Outline of Topics Covered</a:t>
            </a:r>
          </a:p>
        </p:txBody>
      </p:sp>
      <p:sp>
        <p:nvSpPr>
          <p:cNvPr id="2" name="TextBox 1">
            <a:extLst>
              <a:ext uri="{FF2B5EF4-FFF2-40B4-BE49-F238E27FC236}">
                <a16:creationId xmlns:a16="http://schemas.microsoft.com/office/drawing/2014/main" id="{A8CE8559-8117-BC4E-BA1D-7865A8652E68}"/>
              </a:ext>
            </a:extLst>
          </p:cNvPr>
          <p:cNvSpPr txBox="1"/>
          <p:nvPr/>
        </p:nvSpPr>
        <p:spPr>
          <a:xfrm>
            <a:off x="124522" y="790312"/>
            <a:ext cx="5674112" cy="5940088"/>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tx1">
                    <a:lumMod val="50000"/>
                    <a:lumOff val="50000"/>
                  </a:schemeClr>
                </a:solidFill>
              </a:rPr>
              <a:t>Introduction</a:t>
            </a:r>
          </a:p>
          <a:p>
            <a:pPr marL="742950" lvl="1" indent="-285750">
              <a:buFont typeface="Arial" panose="020B0604020202020204" pitchFamily="34" charset="0"/>
              <a:buChar char="•"/>
            </a:pPr>
            <a:r>
              <a:rPr lang="en-US" sz="1600" dirty="0">
                <a:solidFill>
                  <a:schemeClr val="tx1">
                    <a:lumMod val="50000"/>
                    <a:lumOff val="50000"/>
                  </a:schemeClr>
                </a:solidFill>
              </a:rPr>
              <a:t>Overview of Data Science</a:t>
            </a:r>
          </a:p>
          <a:p>
            <a:pPr marL="742950" lvl="1" indent="-285750">
              <a:buFont typeface="Arial" panose="020B0604020202020204" pitchFamily="34" charset="0"/>
              <a:buChar char="•"/>
            </a:pPr>
            <a:r>
              <a:rPr lang="en-US" sz="1600" dirty="0" err="1">
                <a:solidFill>
                  <a:schemeClr val="tx1">
                    <a:lumMod val="50000"/>
                    <a:lumOff val="50000"/>
                  </a:schemeClr>
                </a:solidFill>
              </a:rPr>
              <a:t>DataScience@SMU</a:t>
            </a:r>
            <a:endParaRPr lang="en-US" sz="1600" dirty="0">
              <a:solidFill>
                <a:schemeClr val="tx1">
                  <a:lumMod val="50000"/>
                  <a:lumOff val="50000"/>
                </a:schemeClr>
              </a:solidFill>
            </a:endParaRPr>
          </a:p>
          <a:p>
            <a:pPr marL="742950" lvl="1" indent="-285750">
              <a:buFont typeface="Arial" panose="020B0604020202020204" pitchFamily="34" charset="0"/>
              <a:buChar char="•"/>
            </a:pPr>
            <a:endParaRPr lang="en-US" sz="1600" dirty="0">
              <a:solidFill>
                <a:schemeClr val="tx1">
                  <a:lumMod val="50000"/>
                  <a:lumOff val="50000"/>
                </a:schemeClr>
              </a:solidFill>
            </a:endParaRPr>
          </a:p>
          <a:p>
            <a:pPr marL="285750" indent="-285750">
              <a:spcBef>
                <a:spcPts val="600"/>
              </a:spcBef>
              <a:buFont typeface="Arial" panose="020B0604020202020204" pitchFamily="34" charset="0"/>
              <a:buChar char="•"/>
            </a:pPr>
            <a:r>
              <a:rPr lang="en-US" sz="1600" dirty="0">
                <a:solidFill>
                  <a:schemeClr val="tx1">
                    <a:lumMod val="50000"/>
                    <a:lumOff val="50000"/>
                  </a:schemeClr>
                </a:solidFill>
              </a:rPr>
              <a:t>Overview of Machine Learning (ML)</a:t>
            </a:r>
          </a:p>
          <a:p>
            <a:pPr marL="742950" lvl="1" indent="-285750">
              <a:buFont typeface="Arial" panose="020B0604020202020204" pitchFamily="34" charset="0"/>
              <a:buChar char="•"/>
            </a:pPr>
            <a:r>
              <a:rPr lang="en-US" sz="1600" dirty="0">
                <a:solidFill>
                  <a:schemeClr val="tx1">
                    <a:lumMod val="50000"/>
                    <a:lumOff val="50000"/>
                  </a:schemeClr>
                </a:solidFill>
              </a:rPr>
              <a:t>Types of Machine Learning</a:t>
            </a:r>
          </a:p>
          <a:p>
            <a:pPr marL="742950" lvl="1" indent="-285750">
              <a:buFont typeface="Arial" panose="020B0604020202020204" pitchFamily="34" charset="0"/>
              <a:buChar char="•"/>
            </a:pPr>
            <a:r>
              <a:rPr lang="en-US" sz="1600" dirty="0">
                <a:solidFill>
                  <a:schemeClr val="tx1">
                    <a:lumMod val="50000"/>
                    <a:lumOff val="50000"/>
                  </a:schemeClr>
                </a:solidFill>
              </a:rPr>
              <a:t>Common Algorithms</a:t>
            </a:r>
          </a:p>
          <a:p>
            <a:pPr marL="742950" lvl="1" indent="-285750">
              <a:buFont typeface="Arial" panose="020B0604020202020204" pitchFamily="34" charset="0"/>
              <a:buChar char="•"/>
            </a:pPr>
            <a:endParaRPr lang="en-US" sz="1600" dirty="0">
              <a:solidFill>
                <a:schemeClr val="tx1">
                  <a:lumMod val="50000"/>
                  <a:lumOff val="50000"/>
                </a:schemeClr>
              </a:solidFill>
            </a:endParaRPr>
          </a:p>
          <a:p>
            <a:pPr marL="285750" indent="-285750">
              <a:spcBef>
                <a:spcPts val="600"/>
              </a:spcBef>
              <a:buFont typeface="Arial" panose="020B0604020202020204" pitchFamily="34" charset="0"/>
              <a:buChar char="•"/>
            </a:pPr>
            <a:r>
              <a:rPr lang="en-US" sz="1600" dirty="0">
                <a:solidFill>
                  <a:schemeClr val="tx1">
                    <a:lumMod val="50000"/>
                    <a:lumOff val="50000"/>
                  </a:schemeClr>
                </a:solidFill>
              </a:rPr>
              <a:t>Selected ML Applications in Geoscience:</a:t>
            </a:r>
          </a:p>
          <a:p>
            <a:pPr marL="742950" lvl="1"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Geology and Geophysics Cases:</a:t>
            </a:r>
          </a:p>
          <a:p>
            <a:pPr marL="1200150" lvl="2"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Facies Classification</a:t>
            </a:r>
          </a:p>
          <a:p>
            <a:pPr marL="1200150" lvl="2"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Petrophysical Data Prediction</a:t>
            </a:r>
          </a:p>
          <a:p>
            <a:pPr marL="1200150" lvl="2" indent="-228600">
              <a:lnSpc>
                <a:spcPct val="90000"/>
              </a:lnSpc>
              <a:spcAft>
                <a:spcPts val="600"/>
              </a:spcAft>
              <a:buFont typeface="Arial" panose="020B0604020202020204" pitchFamily="34" charset="0"/>
              <a:buChar char="•"/>
            </a:pPr>
            <a:endParaRPr lang="en-US" sz="1600" dirty="0">
              <a:solidFill>
                <a:schemeClr val="bg1"/>
              </a:solidFill>
            </a:endParaRPr>
          </a:p>
          <a:p>
            <a:pPr marL="285750" indent="-228600">
              <a:lnSpc>
                <a:spcPct val="90000"/>
              </a:lnSpc>
              <a:spcAft>
                <a:spcPts val="600"/>
              </a:spcAft>
              <a:buFont typeface="Arial" panose="020B0604020202020204" pitchFamily="34" charset="0"/>
              <a:buChar char="•"/>
            </a:pPr>
            <a:r>
              <a:rPr lang="en-US" sz="1600" dirty="0">
                <a:solidFill>
                  <a:schemeClr val="bg1"/>
                </a:solidFill>
              </a:rPr>
              <a:t>Conclusion</a:t>
            </a:r>
          </a:p>
          <a:p>
            <a:pPr marL="742950" lvl="1" indent="-228600">
              <a:lnSpc>
                <a:spcPct val="90000"/>
              </a:lnSpc>
              <a:spcAft>
                <a:spcPts val="600"/>
              </a:spcAft>
              <a:buFont typeface="Arial" panose="020B0604020202020204" pitchFamily="34" charset="0"/>
              <a:buChar char="•"/>
            </a:pPr>
            <a:r>
              <a:rPr lang="en-US" sz="1600" dirty="0">
                <a:solidFill>
                  <a:schemeClr val="bg1"/>
                </a:solidFill>
              </a:rPr>
              <a:t>Data Science Issues</a:t>
            </a:r>
          </a:p>
          <a:p>
            <a:pPr marL="742950" lvl="1" indent="-228600">
              <a:lnSpc>
                <a:spcPct val="90000"/>
              </a:lnSpc>
              <a:spcAft>
                <a:spcPts val="600"/>
              </a:spcAft>
              <a:buFont typeface="Arial" panose="020B0604020202020204" pitchFamily="34" charset="0"/>
              <a:buChar char="•"/>
            </a:pPr>
            <a:r>
              <a:rPr lang="en-US" sz="1600" dirty="0">
                <a:solidFill>
                  <a:schemeClr val="bg1"/>
                </a:solidFill>
              </a:rPr>
              <a:t>Considerations</a:t>
            </a:r>
          </a:p>
          <a:p>
            <a:pPr marL="285750" indent="-228600">
              <a:lnSpc>
                <a:spcPct val="90000"/>
              </a:lnSpc>
              <a:spcBef>
                <a:spcPts val="600"/>
              </a:spcBef>
              <a:buFont typeface="Arial" panose="020B0604020202020204" pitchFamily="34" charset="0"/>
              <a:buChar char="•"/>
            </a:pPr>
            <a:r>
              <a:rPr lang="en-US" sz="1600" dirty="0">
                <a:solidFill>
                  <a:schemeClr val="bg1"/>
                </a:solidFill>
              </a:rPr>
              <a:t>Questions</a:t>
            </a:r>
          </a:p>
          <a:p>
            <a:pPr marL="285750" indent="-228600">
              <a:lnSpc>
                <a:spcPct val="90000"/>
              </a:lnSpc>
              <a:spcBef>
                <a:spcPts val="600"/>
              </a:spcBef>
              <a:buFont typeface="Arial" panose="020B0604020202020204" pitchFamily="34" charset="0"/>
              <a:buChar char="•"/>
            </a:pPr>
            <a:r>
              <a:rPr lang="en-US" sz="1600" dirty="0">
                <a:solidFill>
                  <a:schemeClr val="bg1"/>
                </a:solidFill>
              </a:rPr>
              <a:t>References</a:t>
            </a:r>
          </a:p>
          <a:p>
            <a:pPr marL="285750" indent="-228600">
              <a:lnSpc>
                <a:spcPct val="90000"/>
              </a:lnSpc>
              <a:spcBef>
                <a:spcPts val="600"/>
              </a:spcBef>
              <a:buFont typeface="Arial" panose="020B0604020202020204" pitchFamily="34" charset="0"/>
              <a:buChar char="•"/>
            </a:pPr>
            <a:endParaRPr lang="en-US" sz="1600" dirty="0">
              <a:solidFill>
                <a:schemeClr val="bg1"/>
              </a:solidFill>
            </a:endParaRPr>
          </a:p>
          <a:p>
            <a:pPr marL="285750" indent="-228600">
              <a:lnSpc>
                <a:spcPct val="90000"/>
              </a:lnSpc>
              <a:spcBef>
                <a:spcPts val="600"/>
              </a:spcBef>
              <a:buFont typeface="Arial" panose="020B0604020202020204" pitchFamily="34" charset="0"/>
              <a:buChar char="•"/>
            </a:pPr>
            <a:r>
              <a:rPr lang="en-US" sz="1600" dirty="0">
                <a:solidFill>
                  <a:schemeClr val="bg1"/>
                </a:solidFill>
              </a:rPr>
              <a:t>Hands-On Supervised Machine Learning with IODP Data!!!</a:t>
            </a:r>
          </a:p>
          <a:p>
            <a:pPr marL="285750" indent="-228600">
              <a:lnSpc>
                <a:spcPct val="90000"/>
              </a:lnSpc>
              <a:spcAft>
                <a:spcPts val="600"/>
              </a:spcAft>
              <a:buFont typeface="Arial" panose="020B0604020202020204" pitchFamily="34" charset="0"/>
              <a:buChar char="•"/>
            </a:pPr>
            <a:endParaRPr lang="en-US" sz="1600" dirty="0">
              <a:solidFill>
                <a:schemeClr val="bg1"/>
              </a:solidFill>
            </a:endParaRPr>
          </a:p>
        </p:txBody>
      </p:sp>
      <p:pic>
        <p:nvPicPr>
          <p:cNvPr id="20" name="Picture 19" descr="A circuit board&#10;&#10;Description automatically generated">
            <a:extLst>
              <a:ext uri="{FF2B5EF4-FFF2-40B4-BE49-F238E27FC236}">
                <a16:creationId xmlns:a16="http://schemas.microsoft.com/office/drawing/2014/main" id="{A20D0A1E-089C-A643-9A5A-DFFB4918E07C}"/>
              </a:ext>
            </a:extLst>
          </p:cNvPr>
          <p:cNvPicPr>
            <a:picLocks noChangeAspect="1"/>
          </p:cNvPicPr>
          <p:nvPr/>
        </p:nvPicPr>
        <p:blipFill rotWithShape="1">
          <a:blip r:embed="rId3">
            <a:extLst>
              <a:ext uri="{28A0092B-C50C-407E-A947-70E740481C1C}">
                <a14:useLocalDpi xmlns:a14="http://schemas.microsoft.com/office/drawing/2010/main" val="0"/>
              </a:ext>
            </a:extLst>
          </a:blip>
          <a:srcRect l="21549" t="2212" r="20917" b="2212"/>
          <a:stretch/>
        </p:blipFill>
        <p:spPr>
          <a:xfrm>
            <a:off x="5878850" y="0"/>
            <a:ext cx="6313150" cy="6858000"/>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ln>
            <a:noFill/>
          </a:ln>
        </p:spPr>
      </p:pic>
    </p:spTree>
    <p:extLst>
      <p:ext uri="{BB962C8B-B14F-4D97-AF65-F5344CB8AC3E}">
        <p14:creationId xmlns:p14="http://schemas.microsoft.com/office/powerpoint/2010/main" val="42440890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277488" y="86231"/>
            <a:ext cx="11702309" cy="707886"/>
          </a:xfrm>
          <a:prstGeom prst="rect">
            <a:avLst/>
          </a:prstGeom>
          <a:noFill/>
        </p:spPr>
        <p:txBody>
          <a:bodyPr wrap="square" rtlCol="0">
            <a:spAutoFit/>
          </a:bodyPr>
          <a:lstStyle/>
          <a:p>
            <a:pPr algn="ctr"/>
            <a:r>
              <a:rPr lang="en-US" sz="4000" b="1" dirty="0">
                <a:solidFill>
                  <a:schemeClr val="bg1"/>
                </a:solidFill>
                <a:latin typeface="Times New Roman" panose="02020603050405020304" charset="0"/>
              </a:rPr>
              <a:t>Conclusions</a:t>
            </a:r>
          </a:p>
        </p:txBody>
      </p:sp>
      <p:sp>
        <p:nvSpPr>
          <p:cNvPr id="2" name="TextBox 1">
            <a:extLst>
              <a:ext uri="{FF2B5EF4-FFF2-40B4-BE49-F238E27FC236}">
                <a16:creationId xmlns:a16="http://schemas.microsoft.com/office/drawing/2014/main" id="{A8CE8559-8117-BC4E-BA1D-7865A8652E68}"/>
              </a:ext>
            </a:extLst>
          </p:cNvPr>
          <p:cNvSpPr txBox="1"/>
          <p:nvPr/>
        </p:nvSpPr>
        <p:spPr>
          <a:xfrm>
            <a:off x="6273803" y="1228396"/>
            <a:ext cx="5804438" cy="3785652"/>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chemeClr val="bg1"/>
                </a:solidFill>
              </a:rPr>
              <a:t>Issues:</a:t>
            </a:r>
          </a:p>
          <a:p>
            <a:pPr marL="742950" lvl="1" indent="-285750">
              <a:buFont typeface="Arial" panose="020B0604020202020204" pitchFamily="34" charset="0"/>
              <a:buChar char="•"/>
            </a:pPr>
            <a:r>
              <a:rPr lang="en-US" sz="2000" dirty="0">
                <a:solidFill>
                  <a:schemeClr val="bg1"/>
                </a:solidFill>
              </a:rPr>
              <a:t>Lack of Data Scientists</a:t>
            </a:r>
          </a:p>
          <a:p>
            <a:pPr marL="742950" lvl="1" indent="-285750">
              <a:buFont typeface="Arial" panose="020B0604020202020204" pitchFamily="34" charset="0"/>
              <a:buChar char="•"/>
            </a:pPr>
            <a:r>
              <a:rPr lang="en-US" sz="2000" dirty="0">
                <a:solidFill>
                  <a:schemeClr val="bg1"/>
                </a:solidFill>
              </a:rPr>
              <a:t>Machine Learning Hype</a:t>
            </a:r>
          </a:p>
          <a:p>
            <a:pPr marL="742950" lvl="1" indent="-285750">
              <a:buFont typeface="Arial" panose="020B0604020202020204" pitchFamily="34" charset="0"/>
              <a:buChar char="•"/>
            </a:pPr>
            <a:r>
              <a:rPr lang="en-US" sz="2000" dirty="0">
                <a:solidFill>
                  <a:schemeClr val="bg1"/>
                </a:solidFill>
              </a:rPr>
              <a:t>Model Validity</a:t>
            </a:r>
          </a:p>
          <a:p>
            <a:pPr marL="742950" lvl="1" indent="-285750">
              <a:buFont typeface="Arial" panose="020B0604020202020204" pitchFamily="34" charset="0"/>
              <a:buChar char="•"/>
            </a:pPr>
            <a:r>
              <a:rPr lang="en-US" sz="2000" dirty="0">
                <a:solidFill>
                  <a:schemeClr val="bg1"/>
                </a:solidFill>
              </a:rPr>
              <a:t>Lack of Data Science Leadership in many jobs</a:t>
            </a:r>
          </a:p>
          <a:p>
            <a:pPr marL="742950" lvl="1"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dirty="0">
                <a:solidFill>
                  <a:schemeClr val="bg1"/>
                </a:solidFill>
              </a:rPr>
              <a:t>Considerations:</a:t>
            </a:r>
          </a:p>
          <a:p>
            <a:pPr marL="742950" lvl="1" indent="-285750">
              <a:buFont typeface="Arial" panose="020B0604020202020204" pitchFamily="34" charset="0"/>
              <a:buChar char="•"/>
            </a:pPr>
            <a:r>
              <a:rPr lang="en-US" sz="2000" dirty="0">
                <a:solidFill>
                  <a:schemeClr val="bg1"/>
                </a:solidFill>
              </a:rPr>
              <a:t>Learn Programming </a:t>
            </a:r>
          </a:p>
          <a:p>
            <a:pPr marL="742950" lvl="1" indent="-285750">
              <a:buFont typeface="Arial" panose="020B0604020202020204" pitchFamily="34" charset="0"/>
              <a:buChar char="•"/>
            </a:pPr>
            <a:r>
              <a:rPr lang="en-US" sz="2000" dirty="0">
                <a:solidFill>
                  <a:schemeClr val="bg1"/>
                </a:solidFill>
              </a:rPr>
              <a:t>Apply Math and Statistics </a:t>
            </a:r>
          </a:p>
          <a:p>
            <a:pPr marL="742950" lvl="1" indent="-285750">
              <a:buFont typeface="Arial" panose="020B0604020202020204" pitchFamily="34" charset="0"/>
              <a:buChar char="•"/>
            </a:pPr>
            <a:r>
              <a:rPr lang="en-US" sz="2000" dirty="0">
                <a:solidFill>
                  <a:schemeClr val="bg1"/>
                </a:solidFill>
              </a:rPr>
              <a:t>Expand Domain Expertise</a:t>
            </a:r>
          </a:p>
          <a:p>
            <a:pPr marL="742950" lvl="1" indent="-285750">
              <a:buFont typeface="Arial" panose="020B0604020202020204" pitchFamily="34" charset="0"/>
              <a:buChar char="•"/>
            </a:pPr>
            <a:r>
              <a:rPr lang="en-US" sz="2000" dirty="0">
                <a:solidFill>
                  <a:schemeClr val="bg1"/>
                </a:solidFill>
              </a:rPr>
              <a:t>Get out of your comfort zone</a:t>
            </a:r>
          </a:p>
          <a:p>
            <a:pPr marL="742950" lvl="1" indent="-285750">
              <a:buFont typeface="Arial" panose="020B0604020202020204" pitchFamily="34" charset="0"/>
              <a:buChar char="•"/>
            </a:pPr>
            <a:endParaRPr lang="en-US" sz="2000" dirty="0">
              <a:solidFill>
                <a:schemeClr val="bg1"/>
              </a:solidFill>
            </a:endParaRPr>
          </a:p>
        </p:txBody>
      </p:sp>
      <p:pic>
        <p:nvPicPr>
          <p:cNvPr id="11" name="Content Placeholder 17">
            <a:extLst>
              <a:ext uri="{FF2B5EF4-FFF2-40B4-BE49-F238E27FC236}">
                <a16:creationId xmlns:a16="http://schemas.microsoft.com/office/drawing/2014/main" id="{816BCD82-E826-B949-BA18-A9E802B795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452" y="794117"/>
            <a:ext cx="5112548" cy="5810608"/>
          </a:xfrm>
          <a:prstGeom prst="rect">
            <a:avLst/>
          </a:prstGeom>
        </p:spPr>
      </p:pic>
    </p:spTree>
    <p:extLst>
      <p:ext uri="{BB962C8B-B14F-4D97-AF65-F5344CB8AC3E}">
        <p14:creationId xmlns:p14="http://schemas.microsoft.com/office/powerpoint/2010/main" val="3544329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117676" y="57975"/>
            <a:ext cx="11956648" cy="769441"/>
          </a:xfrm>
          <a:prstGeom prst="rect">
            <a:avLst/>
          </a:prstGeom>
          <a:noFill/>
        </p:spPr>
        <p:txBody>
          <a:bodyPr wrap="square" rtlCol="0">
            <a:spAutoFit/>
          </a:bodyPr>
          <a:lstStyle/>
          <a:p>
            <a:r>
              <a:rPr lang="en-US" sz="4400" dirty="0">
                <a:solidFill>
                  <a:schemeClr val="bg1"/>
                </a:solidFill>
              </a:rPr>
              <a:t>Introduction – Overview of Data Science</a:t>
            </a:r>
          </a:p>
        </p:txBody>
      </p:sp>
      <p:sp>
        <p:nvSpPr>
          <p:cNvPr id="2" name="TextBox 1">
            <a:extLst>
              <a:ext uri="{FF2B5EF4-FFF2-40B4-BE49-F238E27FC236}">
                <a16:creationId xmlns:a16="http://schemas.microsoft.com/office/drawing/2014/main" id="{A8CE8559-8117-BC4E-BA1D-7865A8652E68}"/>
              </a:ext>
            </a:extLst>
          </p:cNvPr>
          <p:cNvSpPr txBox="1"/>
          <p:nvPr/>
        </p:nvSpPr>
        <p:spPr>
          <a:xfrm>
            <a:off x="0" y="1178940"/>
            <a:ext cx="5349412" cy="4031873"/>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bg1"/>
                </a:solidFill>
              </a:rPr>
              <a:t>The field of data science is one of the fastest-growing and most in-demand fields in the world. </a:t>
            </a:r>
          </a:p>
          <a:p>
            <a:pPr marL="285750" indent="-285750">
              <a:buFont typeface="Arial" panose="020B0604020202020204" pitchFamily="34" charset="0"/>
              <a:buChar char="•"/>
            </a:pPr>
            <a:endParaRPr lang="en-US" sz="1600" dirty="0">
              <a:solidFill>
                <a:schemeClr val="bg1"/>
              </a:solidFill>
            </a:endParaRPr>
          </a:p>
          <a:p>
            <a:pPr marL="285750" indent="-285750">
              <a:buFont typeface="Arial" panose="020B0604020202020204" pitchFamily="34" charset="0"/>
              <a:buChar char="•"/>
            </a:pPr>
            <a:r>
              <a:rPr lang="en-US" sz="1600" dirty="0">
                <a:solidFill>
                  <a:schemeClr val="bg1"/>
                </a:solidFill>
              </a:rPr>
              <a:t>Data Science enables us to gain highly sought-after information from data</a:t>
            </a:r>
          </a:p>
          <a:p>
            <a:pPr marL="285750" indent="-285750">
              <a:buFont typeface="Arial" panose="020B0604020202020204" pitchFamily="34" charset="0"/>
              <a:buChar char="•"/>
            </a:pPr>
            <a:endParaRPr lang="en-US" sz="1600" dirty="0">
              <a:solidFill>
                <a:schemeClr val="bg1"/>
              </a:solidFill>
            </a:endParaRPr>
          </a:p>
          <a:p>
            <a:pPr marL="285750" indent="-285750">
              <a:buFont typeface="Arial" panose="020B0604020202020204" pitchFamily="34" charset="0"/>
              <a:buChar char="•"/>
            </a:pPr>
            <a:r>
              <a:rPr lang="en-US" sz="1600" dirty="0">
                <a:solidFill>
                  <a:schemeClr val="bg1"/>
                </a:solidFill>
              </a:rPr>
              <a:t>By working with unstructured data, big data processing, statistical analysis, text mining and machine learning Data Science can tell the story of data and improve how business decisions are made. </a:t>
            </a:r>
          </a:p>
          <a:p>
            <a:pPr marL="285750" indent="-285750">
              <a:buFont typeface="Arial" panose="020B0604020202020204" pitchFamily="34" charset="0"/>
              <a:buChar char="•"/>
            </a:pPr>
            <a:endParaRPr lang="en-US" sz="1600" dirty="0">
              <a:solidFill>
                <a:schemeClr val="bg1"/>
              </a:solidFill>
            </a:endParaRPr>
          </a:p>
          <a:p>
            <a:pPr marL="285750" indent="-285750">
              <a:buFont typeface="Arial" panose="020B0604020202020204" pitchFamily="34" charset="0"/>
              <a:buChar char="•"/>
            </a:pPr>
            <a:r>
              <a:rPr lang="en-US" sz="1600" dirty="0">
                <a:solidFill>
                  <a:schemeClr val="bg1"/>
                </a:solidFill>
              </a:rPr>
              <a:t>The increased need across industries for data science professionals has made it one of the most desirable fields for skilled professionals.</a:t>
            </a:r>
          </a:p>
          <a:p>
            <a:endParaRPr lang="en-US" sz="1600" dirty="0">
              <a:solidFill>
                <a:schemeClr val="bg1"/>
              </a:solidFill>
            </a:endParaRPr>
          </a:p>
          <a:p>
            <a:endParaRPr lang="en-US" sz="1600" dirty="0">
              <a:solidFill>
                <a:schemeClr val="bg1"/>
              </a:solidFill>
            </a:endParaRPr>
          </a:p>
        </p:txBody>
      </p:sp>
      <p:pic>
        <p:nvPicPr>
          <p:cNvPr id="22" name="Picture 21">
            <a:extLst>
              <a:ext uri="{FF2B5EF4-FFF2-40B4-BE49-F238E27FC236}">
                <a16:creationId xmlns:a16="http://schemas.microsoft.com/office/drawing/2014/main" id="{100B4DB1-086F-BD43-A0A0-DCBC2CE76F5F}"/>
              </a:ext>
            </a:extLst>
          </p:cNvPr>
          <p:cNvPicPr>
            <a:picLocks noChangeAspect="1"/>
          </p:cNvPicPr>
          <p:nvPr/>
        </p:nvPicPr>
        <p:blipFill>
          <a:blip r:embed="rId3"/>
          <a:stretch>
            <a:fillRect/>
          </a:stretch>
        </p:blipFill>
        <p:spPr>
          <a:xfrm>
            <a:off x="5349412" y="1178940"/>
            <a:ext cx="6702798" cy="4380276"/>
          </a:xfrm>
          <a:prstGeom prst="rect">
            <a:avLst/>
          </a:prstGeom>
        </p:spPr>
      </p:pic>
      <p:sp>
        <p:nvSpPr>
          <p:cNvPr id="23" name="TextBox 22">
            <a:extLst>
              <a:ext uri="{FF2B5EF4-FFF2-40B4-BE49-F238E27FC236}">
                <a16:creationId xmlns:a16="http://schemas.microsoft.com/office/drawing/2014/main" id="{9E821C1A-1FA6-EB4C-AF59-5CF7E1CC9B37}"/>
              </a:ext>
            </a:extLst>
          </p:cNvPr>
          <p:cNvSpPr txBox="1"/>
          <p:nvPr/>
        </p:nvSpPr>
        <p:spPr>
          <a:xfrm>
            <a:off x="5474825" y="5810491"/>
            <a:ext cx="6412375" cy="307777"/>
          </a:xfrm>
          <a:prstGeom prst="rect">
            <a:avLst/>
          </a:prstGeom>
          <a:noFill/>
        </p:spPr>
        <p:txBody>
          <a:bodyPr wrap="square" rtlCol="0">
            <a:spAutoFit/>
          </a:bodyPr>
          <a:lstStyle/>
          <a:p>
            <a:pPr algn="ctr"/>
            <a:r>
              <a:rPr lang="en-US" sz="1400" dirty="0">
                <a:solidFill>
                  <a:schemeClr val="bg1"/>
                </a:solidFill>
                <a:hlinkClick r:id="rId4">
                  <a:extLst>
                    <a:ext uri="{A12FA001-AC4F-418D-AE19-62706E023703}">
                      <ahyp:hlinkClr xmlns:ahyp="http://schemas.microsoft.com/office/drawing/2018/hyperlinkcolor" val="tx"/>
                    </a:ext>
                  </a:extLst>
                </a:hlinkClick>
              </a:rPr>
              <a:t>Burtch-Works-Study_DS-2018</a:t>
            </a:r>
            <a:endParaRPr lang="en-US" sz="1400" dirty="0">
              <a:solidFill>
                <a:schemeClr val="bg1"/>
              </a:solidFill>
            </a:endParaRPr>
          </a:p>
        </p:txBody>
      </p:sp>
    </p:spTree>
    <p:extLst>
      <p:ext uri="{BB962C8B-B14F-4D97-AF65-F5344CB8AC3E}">
        <p14:creationId xmlns:p14="http://schemas.microsoft.com/office/powerpoint/2010/main" val="2590525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228599" y="62547"/>
            <a:ext cx="11645901" cy="707886"/>
          </a:xfrm>
          <a:prstGeom prst="rect">
            <a:avLst/>
          </a:prstGeom>
          <a:noFill/>
        </p:spPr>
        <p:txBody>
          <a:bodyPr wrap="square" rtlCol="0">
            <a:spAutoFit/>
          </a:bodyPr>
          <a:lstStyle/>
          <a:p>
            <a:pPr algn="ctr"/>
            <a:r>
              <a:rPr lang="en-US" sz="4000" b="1" dirty="0">
                <a:solidFill>
                  <a:schemeClr val="bg1"/>
                </a:solidFill>
                <a:latin typeface="Times New Roman" panose="02020603050405020304" charset="0"/>
              </a:rPr>
              <a:t>Questions</a:t>
            </a:r>
          </a:p>
        </p:txBody>
      </p:sp>
      <p:pic>
        <p:nvPicPr>
          <p:cNvPr id="4" name="Picture 3" descr="A person sitting at a table using a computer&#10;&#10;Description automatically generated">
            <a:extLst>
              <a:ext uri="{FF2B5EF4-FFF2-40B4-BE49-F238E27FC236}">
                <a16:creationId xmlns:a16="http://schemas.microsoft.com/office/drawing/2014/main" id="{091B5BA0-8A05-0040-B195-425BE16A0E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2800" y="1276193"/>
            <a:ext cx="5210175" cy="4995765"/>
          </a:xfrm>
          <a:prstGeom prst="rect">
            <a:avLst/>
          </a:prstGeom>
        </p:spPr>
      </p:pic>
    </p:spTree>
    <p:extLst>
      <p:ext uri="{BB962C8B-B14F-4D97-AF65-F5344CB8AC3E}">
        <p14:creationId xmlns:p14="http://schemas.microsoft.com/office/powerpoint/2010/main" val="947441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86BA9-0F6B-894E-ABE4-C6CF7992E593}"/>
              </a:ext>
            </a:extLst>
          </p:cNvPr>
          <p:cNvSpPr>
            <a:spLocks noGrp="1"/>
          </p:cNvSpPr>
          <p:nvPr>
            <p:ph type="title"/>
          </p:nvPr>
        </p:nvSpPr>
        <p:spPr>
          <a:xfrm>
            <a:off x="172279" y="113334"/>
            <a:ext cx="11807686" cy="734805"/>
          </a:xfrm>
        </p:spPr>
        <p:txBody>
          <a:bodyPr>
            <a:normAutofit/>
          </a:bodyPr>
          <a:lstStyle/>
          <a:p>
            <a:r>
              <a:rPr lang="en-US" sz="4000" dirty="0">
                <a:solidFill>
                  <a:schemeClr val="bg1"/>
                </a:solidFill>
                <a:latin typeface="+mn-lt"/>
              </a:rPr>
              <a:t>Awesome and Fun ML</a:t>
            </a:r>
          </a:p>
        </p:txBody>
      </p:sp>
      <p:pic>
        <p:nvPicPr>
          <p:cNvPr id="5" name="Picture 4">
            <a:extLst>
              <a:ext uri="{FF2B5EF4-FFF2-40B4-BE49-F238E27FC236}">
                <a16:creationId xmlns:a16="http://schemas.microsoft.com/office/drawing/2014/main" id="{82E991CF-EB9E-534D-943E-BF035B82E8A9}"/>
              </a:ext>
            </a:extLst>
          </p:cNvPr>
          <p:cNvPicPr>
            <a:picLocks noChangeAspect="1"/>
          </p:cNvPicPr>
          <p:nvPr/>
        </p:nvPicPr>
        <p:blipFill>
          <a:blip r:embed="rId2"/>
          <a:stretch>
            <a:fillRect/>
          </a:stretch>
        </p:blipFill>
        <p:spPr>
          <a:xfrm>
            <a:off x="0" y="990600"/>
            <a:ext cx="12153900" cy="5867400"/>
          </a:xfrm>
          <a:prstGeom prst="rect">
            <a:avLst/>
          </a:prstGeom>
        </p:spPr>
      </p:pic>
      <p:sp>
        <p:nvSpPr>
          <p:cNvPr id="6" name="TextBox 5">
            <a:extLst>
              <a:ext uri="{FF2B5EF4-FFF2-40B4-BE49-F238E27FC236}">
                <a16:creationId xmlns:a16="http://schemas.microsoft.com/office/drawing/2014/main" id="{13AEA2DD-F78A-5B41-825F-AA82BDD1DC3B}"/>
              </a:ext>
            </a:extLst>
          </p:cNvPr>
          <p:cNvSpPr txBox="1"/>
          <p:nvPr/>
        </p:nvSpPr>
        <p:spPr>
          <a:xfrm>
            <a:off x="3876260" y="6375334"/>
            <a:ext cx="4439479" cy="369332"/>
          </a:xfrm>
          <a:prstGeom prst="rect">
            <a:avLst/>
          </a:prstGeom>
          <a:noFill/>
        </p:spPr>
        <p:txBody>
          <a:bodyPr wrap="square" rtlCol="0">
            <a:spAutoFit/>
          </a:bodyPr>
          <a:lstStyle/>
          <a:p>
            <a:r>
              <a:rPr lang="en-US" dirty="0"/>
              <a:t>https://</a:t>
            </a:r>
            <a:r>
              <a:rPr lang="en-US" dirty="0" err="1"/>
              <a:t>affinelayer.com</a:t>
            </a:r>
            <a:r>
              <a:rPr lang="en-US" dirty="0"/>
              <a:t>/</a:t>
            </a:r>
            <a:r>
              <a:rPr lang="en-US" dirty="0" err="1"/>
              <a:t>pixsrv</a:t>
            </a:r>
            <a:r>
              <a:rPr lang="en-US" dirty="0"/>
              <a:t>/</a:t>
            </a:r>
            <a:r>
              <a:rPr lang="en-US" dirty="0" err="1"/>
              <a:t>index.html</a:t>
            </a:r>
            <a:endParaRPr lang="en-US" dirty="0"/>
          </a:p>
        </p:txBody>
      </p:sp>
    </p:spTree>
    <p:extLst>
      <p:ext uri="{BB962C8B-B14F-4D97-AF65-F5344CB8AC3E}">
        <p14:creationId xmlns:p14="http://schemas.microsoft.com/office/powerpoint/2010/main" val="1283600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40005" y="96263"/>
            <a:ext cx="12151995" cy="707886"/>
          </a:xfrm>
          <a:prstGeom prst="rect">
            <a:avLst/>
          </a:prstGeom>
          <a:noFill/>
        </p:spPr>
        <p:txBody>
          <a:bodyPr wrap="square" rtlCol="0">
            <a:spAutoFit/>
          </a:bodyPr>
          <a:lstStyle/>
          <a:p>
            <a:pPr algn="ctr"/>
            <a:r>
              <a:rPr lang="en-US" sz="4000" b="1" dirty="0">
                <a:solidFill>
                  <a:schemeClr val="bg1"/>
                </a:solidFill>
                <a:latin typeface="Times New Roman" panose="02020603050405020304" charset="0"/>
              </a:rPr>
              <a:t>References</a:t>
            </a:r>
          </a:p>
        </p:txBody>
      </p:sp>
      <p:sp>
        <p:nvSpPr>
          <p:cNvPr id="2" name="TextBox 1">
            <a:extLst>
              <a:ext uri="{FF2B5EF4-FFF2-40B4-BE49-F238E27FC236}">
                <a16:creationId xmlns:a16="http://schemas.microsoft.com/office/drawing/2014/main" id="{A8CE8559-8117-BC4E-BA1D-7865A8652E68}"/>
              </a:ext>
            </a:extLst>
          </p:cNvPr>
          <p:cNvSpPr txBox="1"/>
          <p:nvPr/>
        </p:nvSpPr>
        <p:spPr>
          <a:xfrm>
            <a:off x="118300" y="1376391"/>
            <a:ext cx="11955399" cy="3539430"/>
          </a:xfrm>
          <a:prstGeom prst="rect">
            <a:avLst/>
          </a:prstGeom>
          <a:noFill/>
        </p:spPr>
        <p:txBody>
          <a:bodyPr wrap="square" rtlCol="0">
            <a:spAutoFit/>
          </a:bodyPr>
          <a:lstStyle/>
          <a:p>
            <a:pPr marL="342900" indent="-342900">
              <a:buFont typeface="Arial" panose="020B0604020202020204" pitchFamily="34" charset="0"/>
              <a:buChar char="•"/>
            </a:pPr>
            <a:r>
              <a:rPr lang="en-US" sz="1600" dirty="0">
                <a:solidFill>
                  <a:schemeClr val="bg1"/>
                </a:solidFill>
              </a:rPr>
              <a:t>Sutton, R. and </a:t>
            </a:r>
            <a:r>
              <a:rPr lang="en-US" sz="1600" dirty="0" err="1">
                <a:solidFill>
                  <a:schemeClr val="bg1"/>
                </a:solidFill>
              </a:rPr>
              <a:t>Barto</a:t>
            </a:r>
            <a:r>
              <a:rPr lang="en-US" sz="1600" dirty="0">
                <a:solidFill>
                  <a:schemeClr val="bg1"/>
                </a:solidFill>
              </a:rPr>
              <a:t>, A. (2018). </a:t>
            </a:r>
            <a:r>
              <a:rPr lang="en-US" sz="1600" i="1" dirty="0">
                <a:solidFill>
                  <a:schemeClr val="bg1"/>
                </a:solidFill>
              </a:rPr>
              <a:t>Reinforcement learning</a:t>
            </a:r>
            <a:r>
              <a:rPr lang="en-US" sz="1600" dirty="0">
                <a:solidFill>
                  <a:schemeClr val="bg1"/>
                </a:solidFill>
              </a:rPr>
              <a:t>. 2nd ed. Cambridge, MA: The MIT Press.</a:t>
            </a:r>
          </a:p>
          <a:p>
            <a:pPr marL="342900" indent="-342900">
              <a:buFont typeface="Arial" panose="020B0604020202020204" pitchFamily="34" charset="0"/>
              <a:buChar char="•"/>
            </a:pPr>
            <a:r>
              <a:rPr lang="en-US" sz="1600" dirty="0">
                <a:solidFill>
                  <a:schemeClr val="bg1"/>
                </a:solidFill>
                <a:hlinkClick r:id="rId3">
                  <a:extLst>
                    <a:ext uri="{A12FA001-AC4F-418D-AE19-62706E023703}">
                      <ahyp:hlinkClr xmlns:ahyp="http://schemas.microsoft.com/office/drawing/2018/hyperlinkcolor" val="tx"/>
                    </a:ext>
                  </a:extLst>
                </a:hlinkClick>
              </a:rPr>
              <a:t>http://ufldl.stanford.edu/tutorial/supervised/ConvolutionalNeuralNetwork/</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4">
                  <a:extLst>
                    <a:ext uri="{A12FA001-AC4F-418D-AE19-62706E023703}">
                      <ahyp:hlinkClr xmlns:ahyp="http://schemas.microsoft.com/office/drawing/2018/hyperlinkcolor" val="tx"/>
                    </a:ext>
                  </a:extLst>
                </a:hlinkClick>
              </a:rPr>
              <a:t>https://towardsdatascience.com/machine-learning-101-an-intuitive-introduction-to-gradient-descent-366b77b52645</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5">
                  <a:extLst>
                    <a:ext uri="{A12FA001-AC4F-418D-AE19-62706E023703}">
                      <ahyp:hlinkClr xmlns:ahyp="http://schemas.microsoft.com/office/drawing/2018/hyperlinkcolor" val="tx"/>
                    </a:ext>
                  </a:extLst>
                </a:hlinkClick>
              </a:rPr>
              <a:t>https://web.stanford.edu/group/pdplab/pdphandbook/handbookch10.html</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6">
                  <a:extLst>
                    <a:ext uri="{A12FA001-AC4F-418D-AE19-62706E023703}">
                      <ahyp:hlinkClr xmlns:ahyp="http://schemas.microsoft.com/office/drawing/2018/hyperlinkcolor" val="tx"/>
                    </a:ext>
                  </a:extLst>
                </a:hlinkClick>
              </a:rPr>
              <a:t>https://medium.freecodecamp.org/an-introduction-to-q-learning-reinforcement-learning-14ac0b4493cc</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7">
                  <a:extLst>
                    <a:ext uri="{A12FA001-AC4F-418D-AE19-62706E023703}">
                      <ahyp:hlinkClr xmlns:ahyp="http://schemas.microsoft.com/office/drawing/2018/hyperlinkcolor" val="tx"/>
                    </a:ext>
                  </a:extLst>
                </a:hlinkClick>
              </a:rPr>
              <a:t>https://people.eecs.berkeley.edu/~jordan/courses/294-fall09/lectures/clustering/slides.pdf</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8">
                  <a:extLst>
                    <a:ext uri="{A12FA001-AC4F-418D-AE19-62706E023703}">
                      <ahyp:hlinkClr xmlns:ahyp="http://schemas.microsoft.com/office/drawing/2018/hyperlinkcolor" val="tx"/>
                    </a:ext>
                  </a:extLst>
                </a:hlinkClick>
              </a:rPr>
              <a:t>https://cs.nyu.edu/~roweis/lle/algorithm.html</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9">
                  <a:extLst>
                    <a:ext uri="{A12FA001-AC4F-418D-AE19-62706E023703}">
                      <ahyp:hlinkClr xmlns:ahyp="http://schemas.microsoft.com/office/drawing/2018/hyperlinkcolor" val="tx"/>
                    </a:ext>
                  </a:extLst>
                </a:hlinkClick>
              </a:rPr>
              <a:t>https://towardsdatascience.com/from-classic-ai-techniques-to-deep-learning-753d20cf8578</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10">
                  <a:extLst>
                    <a:ext uri="{A12FA001-AC4F-418D-AE19-62706E023703}">
                      <ahyp:hlinkClr xmlns:ahyp="http://schemas.microsoft.com/office/drawing/2018/hyperlinkcolor" val="tx"/>
                    </a:ext>
                  </a:extLst>
                </a:hlinkClick>
              </a:rPr>
              <a:t>https://machinelearningmastery.com/a-tour-of-machine-learning-algorithms/</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11">
                  <a:extLst>
                    <a:ext uri="{A12FA001-AC4F-418D-AE19-62706E023703}">
                      <ahyp:hlinkClr xmlns:ahyp="http://schemas.microsoft.com/office/drawing/2018/hyperlinkcolor" val="tx"/>
                    </a:ext>
                  </a:extLst>
                </a:hlinkClick>
              </a:rPr>
              <a:t>https://s3.ap-south-1.amazonaws.com/techleer/207.jpg</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12">
                  <a:extLst>
                    <a:ext uri="{A12FA001-AC4F-418D-AE19-62706E023703}">
                      <ahyp:hlinkClr xmlns:ahyp="http://schemas.microsoft.com/office/drawing/2018/hyperlinkcolor" val="tx"/>
                    </a:ext>
                  </a:extLst>
                </a:hlinkClick>
              </a:rPr>
              <a:t>https://www.kdnuggets.com/2018/03/5-things-reinforcement-learning.html</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13">
                  <a:extLst>
                    <a:ext uri="{A12FA001-AC4F-418D-AE19-62706E023703}">
                      <ahyp:hlinkClr xmlns:ahyp="http://schemas.microsoft.com/office/drawing/2018/hyperlinkcolor" val="tx"/>
                    </a:ext>
                  </a:extLst>
                </a:hlinkClick>
              </a:rPr>
              <a:t>https://kittipatkampa.wordpress.com/2010/10/14/variational-bayesian-gaussian-mixture-model-vbgmm/</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8">
                  <a:extLst>
                    <a:ext uri="{A12FA001-AC4F-418D-AE19-62706E023703}">
                      <ahyp:hlinkClr xmlns:ahyp="http://schemas.microsoft.com/office/drawing/2018/hyperlinkcolor" val="tx"/>
                    </a:ext>
                  </a:extLst>
                </a:hlinkClick>
              </a:rPr>
              <a:t>https://cs.nyu.edu/~roweis/lle/algorithm.html</a:t>
            </a:r>
            <a:endParaRPr lang="en-US" sz="1600" dirty="0">
              <a:solidFill>
                <a:schemeClr val="bg1"/>
              </a:solidFill>
            </a:endParaRPr>
          </a:p>
          <a:p>
            <a:pPr marL="342900" indent="-342900">
              <a:buFont typeface="Arial" panose="020B0604020202020204" pitchFamily="34" charset="0"/>
              <a:buChar char="•"/>
            </a:pPr>
            <a:r>
              <a:rPr lang="en-US" sz="1600" dirty="0">
                <a:solidFill>
                  <a:schemeClr val="bg1"/>
                </a:solidFill>
                <a:hlinkClick r:id="rId14">
                  <a:extLst>
                    <a:ext uri="{A12FA001-AC4F-418D-AE19-62706E023703}">
                      <ahyp:hlinkClr xmlns:ahyp="http://schemas.microsoft.com/office/drawing/2018/hyperlinkcolor" val="tx"/>
                    </a:ext>
                  </a:extLst>
                </a:hlinkClick>
              </a:rPr>
              <a:t>http://www.jmlr.org/papers/volume3/guyon03a/guyon03a.pdf</a:t>
            </a:r>
            <a:endParaRPr lang="en-US" sz="1600" dirty="0">
              <a:solidFill>
                <a:schemeClr val="bg1"/>
              </a:solidFill>
            </a:endParaRPr>
          </a:p>
        </p:txBody>
      </p:sp>
    </p:spTree>
    <p:extLst>
      <p:ext uri="{BB962C8B-B14F-4D97-AF65-F5344CB8AC3E}">
        <p14:creationId xmlns:p14="http://schemas.microsoft.com/office/powerpoint/2010/main" val="795398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2E8ECBD-8D94-7746-A287-A52D38746B64}"/>
              </a:ext>
            </a:extLst>
          </p:cNvPr>
          <p:cNvSpPr txBox="1"/>
          <p:nvPr/>
        </p:nvSpPr>
        <p:spPr>
          <a:xfrm>
            <a:off x="202968" y="808565"/>
            <a:ext cx="5653822" cy="707886"/>
          </a:xfrm>
          <a:prstGeom prst="rect">
            <a:avLst/>
          </a:prstGeom>
          <a:noFill/>
        </p:spPr>
        <p:txBody>
          <a:bodyPr wrap="square" rtlCol="0">
            <a:spAutoFit/>
          </a:bodyPr>
          <a:lstStyle/>
          <a:p>
            <a:r>
              <a:rPr lang="en-US" sz="2000" dirty="0">
                <a:solidFill>
                  <a:schemeClr val="bg1"/>
                </a:solidFill>
              </a:rPr>
              <a:t>Data Science, as it’s practiced, is a blend of Red-Bull-fueled hacking and espresso-inspired statistics!</a:t>
            </a:r>
          </a:p>
        </p:txBody>
      </p:sp>
      <p:pic>
        <p:nvPicPr>
          <p:cNvPr id="12" name="Picture 11">
            <a:extLst>
              <a:ext uri="{FF2B5EF4-FFF2-40B4-BE49-F238E27FC236}">
                <a16:creationId xmlns:a16="http://schemas.microsoft.com/office/drawing/2014/main" id="{ADC9559A-C564-7047-B7A7-489DB539DD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310" y="1721940"/>
            <a:ext cx="4690320" cy="2704671"/>
          </a:xfrm>
          <a:prstGeom prst="rect">
            <a:avLst/>
          </a:prstGeom>
        </p:spPr>
      </p:pic>
      <p:sp>
        <p:nvSpPr>
          <p:cNvPr id="13" name="Text Box 9">
            <a:extLst>
              <a:ext uri="{FF2B5EF4-FFF2-40B4-BE49-F238E27FC236}">
                <a16:creationId xmlns:a16="http://schemas.microsoft.com/office/drawing/2014/main" id="{A48657CE-91FF-7D4A-B458-E868D9CA858B}"/>
              </a:ext>
            </a:extLst>
          </p:cNvPr>
          <p:cNvSpPr txBox="1"/>
          <p:nvPr/>
        </p:nvSpPr>
        <p:spPr>
          <a:xfrm>
            <a:off x="96951" y="49875"/>
            <a:ext cx="11989032" cy="769441"/>
          </a:xfrm>
          <a:prstGeom prst="rect">
            <a:avLst/>
          </a:prstGeom>
          <a:noFill/>
        </p:spPr>
        <p:txBody>
          <a:bodyPr wrap="square" rtlCol="0">
            <a:spAutoFit/>
          </a:bodyPr>
          <a:lstStyle/>
          <a:p>
            <a:r>
              <a:rPr lang="en-US" sz="4400" dirty="0">
                <a:solidFill>
                  <a:schemeClr val="bg1"/>
                </a:solidFill>
              </a:rPr>
              <a:t>Introduction – Overview of Data Science Continued</a:t>
            </a:r>
          </a:p>
        </p:txBody>
      </p:sp>
      <p:sp>
        <p:nvSpPr>
          <p:cNvPr id="8" name="TextBox 7">
            <a:extLst>
              <a:ext uri="{FF2B5EF4-FFF2-40B4-BE49-F238E27FC236}">
                <a16:creationId xmlns:a16="http://schemas.microsoft.com/office/drawing/2014/main" id="{51739D90-10EF-4E4A-9DAB-02D96948A24F}"/>
              </a:ext>
            </a:extLst>
          </p:cNvPr>
          <p:cNvSpPr txBox="1"/>
          <p:nvPr/>
        </p:nvSpPr>
        <p:spPr>
          <a:xfrm>
            <a:off x="202968" y="4678400"/>
            <a:ext cx="5653822" cy="1477328"/>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Offset Analytics Article Link: </a:t>
            </a:r>
          </a:p>
          <a:p>
            <a:r>
              <a:rPr lang="en-US" dirty="0">
                <a:solidFill>
                  <a:schemeClr val="bg1"/>
                </a:solidFill>
              </a:rPr>
              <a:t>      </a:t>
            </a:r>
            <a:r>
              <a:rPr lang="en-US" dirty="0">
                <a:solidFill>
                  <a:schemeClr val="bg1"/>
                </a:solidFill>
                <a:hlinkClick r:id="rId4">
                  <a:extLst>
                    <a:ext uri="{A12FA001-AC4F-418D-AE19-62706E023703}">
                      <ahyp:hlinkClr xmlns:ahyp="http://schemas.microsoft.com/office/drawing/2018/hyperlinkcolor" val="tx"/>
                    </a:ext>
                  </a:extLst>
                </a:hlinkClick>
              </a:rPr>
              <a:t>Understanding the Data Scientist</a:t>
            </a:r>
            <a:r>
              <a:rPr lang="en-US" dirty="0">
                <a:solidFill>
                  <a:schemeClr val="bg1"/>
                </a:solidFill>
              </a:rPr>
              <a:t> </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Push your personal boundaries and also those of statistics with data science. </a:t>
            </a:r>
          </a:p>
        </p:txBody>
      </p:sp>
      <p:sp>
        <p:nvSpPr>
          <p:cNvPr id="14" name="TextBox 13">
            <a:extLst>
              <a:ext uri="{FF2B5EF4-FFF2-40B4-BE49-F238E27FC236}">
                <a16:creationId xmlns:a16="http://schemas.microsoft.com/office/drawing/2014/main" id="{B709EA7A-CD8B-A74D-9D05-8F700F552F8F}"/>
              </a:ext>
            </a:extLst>
          </p:cNvPr>
          <p:cNvSpPr txBox="1"/>
          <p:nvPr/>
        </p:nvSpPr>
        <p:spPr>
          <a:xfrm>
            <a:off x="5752619" y="3708904"/>
            <a:ext cx="6053355" cy="313932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Glassdoor ranked data scientist as the </a:t>
            </a:r>
            <a:r>
              <a:rPr lang="en-US" dirty="0">
                <a:solidFill>
                  <a:schemeClr val="bg1"/>
                </a:solidFill>
                <a:hlinkClick r:id="rId5">
                  <a:extLst>
                    <a:ext uri="{A12FA001-AC4F-418D-AE19-62706E023703}">
                      <ahyp:hlinkClr xmlns:ahyp="http://schemas.microsoft.com/office/drawing/2018/hyperlinkcolor" val="tx"/>
                    </a:ext>
                  </a:extLst>
                </a:hlinkClick>
              </a:rPr>
              <a:t>No. 1 job in their 50 Best Jobs in America in 2019</a:t>
            </a:r>
            <a:r>
              <a:rPr lang="en-US" dirty="0">
                <a:solidFill>
                  <a:schemeClr val="bg1"/>
                </a:solidFill>
              </a:rPr>
              <a:t> for the third consecutive year.</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IBM predicts demand for data scientists will soar </a:t>
            </a:r>
            <a:r>
              <a:rPr lang="en-US" dirty="0">
                <a:solidFill>
                  <a:schemeClr val="bg1"/>
                </a:solidFill>
                <a:hlinkClick r:id="rId6">
                  <a:extLst>
                    <a:ext uri="{A12FA001-AC4F-418D-AE19-62706E023703}">
                      <ahyp:hlinkClr xmlns:ahyp="http://schemas.microsoft.com/office/drawing/2018/hyperlinkcolor" val="tx"/>
                    </a:ext>
                  </a:extLst>
                </a:hlinkClick>
              </a:rPr>
              <a:t>28 percent by 2020 External link </a:t>
            </a:r>
            <a:r>
              <a:rPr lang="en-US" dirty="0">
                <a:solidFill>
                  <a:schemeClr val="bg1"/>
                </a:solidFill>
              </a:rPr>
              <a:t>.</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hlinkClick r:id="rId7">
                  <a:extLst>
                    <a:ext uri="{A12FA001-AC4F-418D-AE19-62706E023703}">
                      <ahyp:hlinkClr xmlns:ahyp="http://schemas.microsoft.com/office/drawing/2018/hyperlinkcolor" val="tx"/>
                    </a:ext>
                  </a:extLst>
                </a:hlinkClick>
              </a:rPr>
              <a:t>LinkedIn’s Most Promising Jobs 2018 External link </a:t>
            </a:r>
            <a:r>
              <a:rPr lang="en-US" dirty="0">
                <a:solidFill>
                  <a:schemeClr val="bg1"/>
                </a:solidFill>
              </a:rPr>
              <a:t> report ranks data scientist in its top 10 most promising jobs and data science-related skills as some of the skills companies need most.</a:t>
            </a:r>
          </a:p>
          <a:p>
            <a:endParaRPr lang="en-US" dirty="0"/>
          </a:p>
        </p:txBody>
      </p:sp>
      <p:pic>
        <p:nvPicPr>
          <p:cNvPr id="17" name="Picture 16">
            <a:extLst>
              <a:ext uri="{FF2B5EF4-FFF2-40B4-BE49-F238E27FC236}">
                <a16:creationId xmlns:a16="http://schemas.microsoft.com/office/drawing/2014/main" id="{C8CB80CF-DF52-7044-BA46-5A3DF8E6FD35}"/>
              </a:ext>
            </a:extLst>
          </p:cNvPr>
          <p:cNvPicPr>
            <a:picLocks noChangeAspect="1"/>
          </p:cNvPicPr>
          <p:nvPr/>
        </p:nvPicPr>
        <p:blipFill rotWithShape="1">
          <a:blip r:embed="rId8"/>
          <a:srcRect l="2143" t="1260" r="2621" b="33715"/>
          <a:stretch/>
        </p:blipFill>
        <p:spPr>
          <a:xfrm>
            <a:off x="5965903" y="793732"/>
            <a:ext cx="5840071" cy="2868706"/>
          </a:xfrm>
          <a:prstGeom prst="rect">
            <a:avLst/>
          </a:prstGeom>
        </p:spPr>
      </p:pic>
    </p:spTree>
    <p:extLst>
      <p:ext uri="{BB962C8B-B14F-4D97-AF65-F5344CB8AC3E}">
        <p14:creationId xmlns:p14="http://schemas.microsoft.com/office/powerpoint/2010/main" val="4077891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close up of a logo&#10;&#10;Description automatically generated">
            <a:extLst>
              <a:ext uri="{FF2B5EF4-FFF2-40B4-BE49-F238E27FC236}">
                <a16:creationId xmlns:a16="http://schemas.microsoft.com/office/drawing/2014/main" id="{64AB354B-D45D-334A-8204-C58FEE069E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4474" y="639261"/>
            <a:ext cx="6927850" cy="5579477"/>
          </a:xfrm>
          <a:prstGeom prst="rect">
            <a:avLst/>
          </a:prstGeom>
        </p:spPr>
      </p:pic>
    </p:spTree>
    <p:extLst>
      <p:ext uri="{BB962C8B-B14F-4D97-AF65-F5344CB8AC3E}">
        <p14:creationId xmlns:p14="http://schemas.microsoft.com/office/powerpoint/2010/main" val="3396424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117099" y="145774"/>
            <a:ext cx="11957802" cy="707886"/>
          </a:xfrm>
          <a:prstGeom prst="rect">
            <a:avLst/>
          </a:prstGeom>
          <a:noFill/>
        </p:spPr>
        <p:txBody>
          <a:bodyPr wrap="square" rtlCol="0">
            <a:spAutoFit/>
          </a:bodyPr>
          <a:lstStyle/>
          <a:p>
            <a:r>
              <a:rPr lang="en-US" sz="4000" dirty="0" err="1">
                <a:solidFill>
                  <a:schemeClr val="bg1"/>
                </a:solidFill>
              </a:rPr>
              <a:t>DataScience@SMU</a:t>
            </a:r>
            <a:r>
              <a:rPr lang="en-US" sz="4000" dirty="0">
                <a:solidFill>
                  <a:schemeClr val="bg1"/>
                </a:solidFill>
              </a:rPr>
              <a:t> – Machine Learning Specialization</a:t>
            </a:r>
          </a:p>
        </p:txBody>
      </p:sp>
      <p:sp>
        <p:nvSpPr>
          <p:cNvPr id="5" name="Content Placeholder 2">
            <a:extLst>
              <a:ext uri="{FF2B5EF4-FFF2-40B4-BE49-F238E27FC236}">
                <a16:creationId xmlns:a16="http://schemas.microsoft.com/office/drawing/2014/main" id="{F38F8285-C741-E844-A7EF-333B7C5D7C4E}"/>
              </a:ext>
            </a:extLst>
          </p:cNvPr>
          <p:cNvSpPr>
            <a:spLocks noGrp="1"/>
          </p:cNvSpPr>
          <p:nvPr>
            <p:ph sz="half" idx="1"/>
          </p:nvPr>
        </p:nvSpPr>
        <p:spPr>
          <a:xfrm>
            <a:off x="358815" y="1076446"/>
            <a:ext cx="5000263" cy="4977220"/>
          </a:xfrm>
        </p:spPr>
        <p:txBody>
          <a:bodyPr vert="horz" lIns="91440" tIns="45720" rIns="91440" bIns="45720" rtlCol="0">
            <a:normAutofit/>
          </a:bodyPr>
          <a:lstStyle/>
          <a:p>
            <a:pPr marL="0" indent="0">
              <a:buNone/>
            </a:pPr>
            <a:r>
              <a:rPr lang="en-US" sz="1600" dirty="0">
                <a:solidFill>
                  <a:schemeClr val="bg1"/>
                </a:solidFill>
              </a:rPr>
              <a:t>The Machine Learning Specialization is for students who wish to master the machine learning skills that are required in highly technical data science careers. Students learn to utilize advanced computational algorithms needed to build platforms that expand the boundaries of machine cognitive function to provide solutions, advance automation and evolve processes.</a:t>
            </a:r>
          </a:p>
          <a:p>
            <a:pPr marL="0" indent="0">
              <a:buNone/>
            </a:pPr>
            <a:r>
              <a:rPr lang="en-US" sz="1600" dirty="0">
                <a:solidFill>
                  <a:schemeClr val="bg1"/>
                </a:solidFill>
              </a:rPr>
              <a:t>Students should choose a Machine Learning Specialization if they’re interested in:</a:t>
            </a:r>
          </a:p>
          <a:p>
            <a:r>
              <a:rPr lang="en-US" sz="1600" dirty="0">
                <a:solidFill>
                  <a:schemeClr val="bg1"/>
                </a:solidFill>
              </a:rPr>
              <a:t>Pursuing highly technical careers.</a:t>
            </a:r>
          </a:p>
          <a:p>
            <a:r>
              <a:rPr lang="en-US" sz="1600" dirty="0">
                <a:solidFill>
                  <a:schemeClr val="bg1"/>
                </a:solidFill>
              </a:rPr>
              <a:t>Understanding the structure of data through the use of an iterative approach.</a:t>
            </a:r>
          </a:p>
          <a:p>
            <a:r>
              <a:rPr lang="en-US" sz="1600" dirty="0">
                <a:solidFill>
                  <a:schemeClr val="bg1"/>
                </a:solidFill>
              </a:rPr>
              <a:t>Utilizing advanced computational algorithms to build models that expand machine cognitive functions.</a:t>
            </a:r>
          </a:p>
          <a:p>
            <a:r>
              <a:rPr lang="en-US" sz="1600" dirty="0">
                <a:solidFill>
                  <a:schemeClr val="bg1"/>
                </a:solidFill>
              </a:rPr>
              <a:t>Advancing automation and pattern recognition.</a:t>
            </a:r>
          </a:p>
          <a:p>
            <a:r>
              <a:rPr lang="en-US" sz="1600" dirty="0">
                <a:solidFill>
                  <a:schemeClr val="bg1"/>
                </a:solidFill>
              </a:rPr>
              <a:t>Applying algorithms and models to solve complex problems.</a:t>
            </a:r>
          </a:p>
          <a:p>
            <a:endParaRPr lang="en-US" sz="1600" dirty="0">
              <a:solidFill>
                <a:schemeClr val="bg1"/>
              </a:solidFill>
            </a:endParaRPr>
          </a:p>
        </p:txBody>
      </p:sp>
      <p:pic>
        <p:nvPicPr>
          <p:cNvPr id="6" name="Content Placeholder 6" descr="A screenshot of a cell phone&#10;&#10;Description automatically generated">
            <a:extLst>
              <a:ext uri="{FF2B5EF4-FFF2-40B4-BE49-F238E27FC236}">
                <a16:creationId xmlns:a16="http://schemas.microsoft.com/office/drawing/2014/main" id="{A90A6C6C-6FA4-9846-84DB-AC0AF7564F71}"/>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721311" y="2002421"/>
            <a:ext cx="6250769" cy="4313029"/>
          </a:xfrm>
          <a:prstGeom prst="rect">
            <a:avLst/>
          </a:prstGeom>
        </p:spPr>
      </p:pic>
      <p:sp>
        <p:nvSpPr>
          <p:cNvPr id="2" name="TextBox 1">
            <a:extLst>
              <a:ext uri="{FF2B5EF4-FFF2-40B4-BE49-F238E27FC236}">
                <a16:creationId xmlns:a16="http://schemas.microsoft.com/office/drawing/2014/main" id="{227E5CF7-4B3C-B348-9AE7-3FC82BF03F4D}"/>
              </a:ext>
            </a:extLst>
          </p:cNvPr>
          <p:cNvSpPr txBox="1"/>
          <p:nvPr/>
        </p:nvSpPr>
        <p:spPr>
          <a:xfrm>
            <a:off x="5721312" y="1076446"/>
            <a:ext cx="6250769" cy="830997"/>
          </a:xfrm>
          <a:prstGeom prst="rect">
            <a:avLst/>
          </a:prstGeom>
          <a:noFill/>
        </p:spPr>
        <p:txBody>
          <a:bodyPr wrap="square" rtlCol="0">
            <a:spAutoFit/>
          </a:bodyPr>
          <a:lstStyle/>
          <a:p>
            <a:pPr algn="just"/>
            <a:r>
              <a:rPr lang="en-US" sz="1600" dirty="0">
                <a:solidFill>
                  <a:schemeClr val="bg1"/>
                </a:solidFill>
              </a:rPr>
              <a:t>The 33.5-credit program can be completed in as little as 20 months:</a:t>
            </a:r>
          </a:p>
          <a:p>
            <a:pPr algn="ctr"/>
            <a:r>
              <a:rPr lang="en-US" sz="1600" dirty="0">
                <a:solidFill>
                  <a:schemeClr val="bg1"/>
                </a:solidFill>
              </a:rPr>
              <a:t>     24 core credits    6 elective credits    2 capstone credits</a:t>
            </a:r>
          </a:p>
          <a:p>
            <a:pPr algn="ctr"/>
            <a:r>
              <a:rPr lang="en-US" sz="1600" dirty="0">
                <a:solidFill>
                  <a:schemeClr val="bg1"/>
                </a:solidFill>
              </a:rPr>
              <a:t>1.5 immersion experience credits </a:t>
            </a:r>
          </a:p>
        </p:txBody>
      </p:sp>
    </p:spTree>
    <p:extLst>
      <p:ext uri="{BB962C8B-B14F-4D97-AF65-F5344CB8AC3E}">
        <p14:creationId xmlns:p14="http://schemas.microsoft.com/office/powerpoint/2010/main" val="980232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117099" y="145774"/>
            <a:ext cx="11957802" cy="707886"/>
          </a:xfrm>
          <a:prstGeom prst="rect">
            <a:avLst/>
          </a:prstGeom>
          <a:noFill/>
        </p:spPr>
        <p:txBody>
          <a:bodyPr wrap="square" rtlCol="0">
            <a:spAutoFit/>
          </a:bodyPr>
          <a:lstStyle/>
          <a:p>
            <a:r>
              <a:rPr lang="en-US" sz="4000" dirty="0" err="1">
                <a:solidFill>
                  <a:schemeClr val="bg1"/>
                </a:solidFill>
              </a:rPr>
              <a:t>DataScience@SMU</a:t>
            </a:r>
            <a:r>
              <a:rPr lang="en-US" sz="4000" dirty="0">
                <a:solidFill>
                  <a:schemeClr val="bg1"/>
                </a:solidFill>
              </a:rPr>
              <a:t> – Business Analytics Specialization</a:t>
            </a:r>
          </a:p>
        </p:txBody>
      </p:sp>
      <p:sp>
        <p:nvSpPr>
          <p:cNvPr id="5" name="Content Placeholder 2">
            <a:extLst>
              <a:ext uri="{FF2B5EF4-FFF2-40B4-BE49-F238E27FC236}">
                <a16:creationId xmlns:a16="http://schemas.microsoft.com/office/drawing/2014/main" id="{F38F8285-C741-E844-A7EF-333B7C5D7C4E}"/>
              </a:ext>
            </a:extLst>
          </p:cNvPr>
          <p:cNvSpPr>
            <a:spLocks noGrp="1"/>
          </p:cNvSpPr>
          <p:nvPr>
            <p:ph sz="half" idx="1"/>
          </p:nvPr>
        </p:nvSpPr>
        <p:spPr>
          <a:xfrm>
            <a:off x="358815" y="1076446"/>
            <a:ext cx="5000263" cy="4977220"/>
          </a:xfrm>
        </p:spPr>
        <p:txBody>
          <a:bodyPr vert="horz" lIns="91440" tIns="45720" rIns="91440" bIns="45720" rtlCol="0">
            <a:normAutofit fontScale="62500" lnSpcReduction="20000"/>
          </a:bodyPr>
          <a:lstStyle/>
          <a:p>
            <a:pPr marL="0" indent="0">
              <a:buNone/>
            </a:pPr>
            <a:r>
              <a:rPr lang="en-US" dirty="0">
                <a:solidFill>
                  <a:schemeClr val="bg1"/>
                </a:solidFill>
              </a:rPr>
              <a:t>The Business Analytics Specialization is for students seeking to master the ability to utilize the information available at the end of the data life cycle and to employ advanced qualitative analysis to help businesses improve performance, operations and strategic decision-making. Students will gain skills that allow them to synthesize data, make informed conclusions, present to stakeholders with clear, impactful visualizations and lead strategic discussions among diverse audiences in their business or organization.</a:t>
            </a:r>
          </a:p>
          <a:p>
            <a:pPr marL="0" indent="0">
              <a:buNone/>
            </a:pPr>
            <a:r>
              <a:rPr lang="en-US" dirty="0">
                <a:solidFill>
                  <a:schemeClr val="bg1"/>
                </a:solidFill>
              </a:rPr>
              <a:t>Students should choose a Business Analytics Specialization if they’re interested in:</a:t>
            </a:r>
          </a:p>
          <a:p>
            <a:r>
              <a:rPr lang="en-US" dirty="0">
                <a:solidFill>
                  <a:schemeClr val="bg1"/>
                </a:solidFill>
              </a:rPr>
              <a:t>Managing information and high-level business strategy.</a:t>
            </a:r>
          </a:p>
          <a:p>
            <a:r>
              <a:rPr lang="en-US" dirty="0">
                <a:solidFill>
                  <a:schemeClr val="bg1"/>
                </a:solidFill>
              </a:rPr>
              <a:t>Synthesizing results and opportunity to meet business needs.</a:t>
            </a:r>
          </a:p>
          <a:p>
            <a:r>
              <a:rPr lang="en-US" dirty="0">
                <a:solidFill>
                  <a:schemeClr val="bg1"/>
                </a:solidFill>
              </a:rPr>
              <a:t>Effectively visualizing and communicating results to diverse stakeholders.</a:t>
            </a:r>
          </a:p>
          <a:p>
            <a:r>
              <a:rPr lang="en-US" dirty="0">
                <a:solidFill>
                  <a:schemeClr val="bg1"/>
                </a:solidFill>
              </a:rPr>
              <a:t>Translating technical analysis to qualitative action items.</a:t>
            </a:r>
          </a:p>
          <a:p>
            <a:endParaRPr lang="en-US" sz="1600" dirty="0">
              <a:solidFill>
                <a:schemeClr val="bg1"/>
              </a:solidFill>
            </a:endParaRPr>
          </a:p>
        </p:txBody>
      </p:sp>
      <p:pic>
        <p:nvPicPr>
          <p:cNvPr id="6" name="Content Placeholder 6">
            <a:extLst>
              <a:ext uri="{FF2B5EF4-FFF2-40B4-BE49-F238E27FC236}">
                <a16:creationId xmlns:a16="http://schemas.microsoft.com/office/drawing/2014/main" id="{A90A6C6C-6FA4-9846-84DB-AC0AF7564F71}"/>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rcRect/>
          <a:stretch/>
        </p:blipFill>
        <p:spPr>
          <a:xfrm>
            <a:off x="5721311" y="2009234"/>
            <a:ext cx="6250769" cy="4299403"/>
          </a:xfrm>
          <a:prstGeom prst="rect">
            <a:avLst/>
          </a:prstGeom>
        </p:spPr>
      </p:pic>
      <p:sp>
        <p:nvSpPr>
          <p:cNvPr id="2" name="TextBox 1">
            <a:extLst>
              <a:ext uri="{FF2B5EF4-FFF2-40B4-BE49-F238E27FC236}">
                <a16:creationId xmlns:a16="http://schemas.microsoft.com/office/drawing/2014/main" id="{227E5CF7-4B3C-B348-9AE7-3FC82BF03F4D}"/>
              </a:ext>
            </a:extLst>
          </p:cNvPr>
          <p:cNvSpPr txBox="1"/>
          <p:nvPr/>
        </p:nvSpPr>
        <p:spPr>
          <a:xfrm>
            <a:off x="5721312" y="1076446"/>
            <a:ext cx="6250769" cy="830997"/>
          </a:xfrm>
          <a:prstGeom prst="rect">
            <a:avLst/>
          </a:prstGeom>
          <a:noFill/>
        </p:spPr>
        <p:txBody>
          <a:bodyPr wrap="square" rtlCol="0">
            <a:spAutoFit/>
          </a:bodyPr>
          <a:lstStyle/>
          <a:p>
            <a:pPr algn="just"/>
            <a:r>
              <a:rPr lang="en-US" sz="1600" dirty="0">
                <a:solidFill>
                  <a:schemeClr val="bg1"/>
                </a:solidFill>
              </a:rPr>
              <a:t>The 33.5-credit program can be completed in as little as 20 months:</a:t>
            </a:r>
          </a:p>
          <a:p>
            <a:pPr algn="ctr"/>
            <a:r>
              <a:rPr lang="en-US" sz="1600" dirty="0">
                <a:solidFill>
                  <a:schemeClr val="bg1"/>
                </a:solidFill>
              </a:rPr>
              <a:t>     24 core credits    6 elective credits    2 capstone credits</a:t>
            </a:r>
          </a:p>
          <a:p>
            <a:pPr algn="ctr"/>
            <a:r>
              <a:rPr lang="en-US" sz="1600" dirty="0">
                <a:solidFill>
                  <a:schemeClr val="bg1"/>
                </a:solidFill>
              </a:rPr>
              <a:t>1.5 immersion experience credits </a:t>
            </a:r>
          </a:p>
        </p:txBody>
      </p:sp>
    </p:spTree>
    <p:extLst>
      <p:ext uri="{BB962C8B-B14F-4D97-AF65-F5344CB8AC3E}">
        <p14:creationId xmlns:p14="http://schemas.microsoft.com/office/powerpoint/2010/main" val="8023199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46465" y="62547"/>
            <a:ext cx="6711176" cy="707886"/>
          </a:xfrm>
          <a:prstGeom prst="rect">
            <a:avLst/>
          </a:prstGeom>
          <a:noFill/>
        </p:spPr>
        <p:txBody>
          <a:bodyPr wrap="square" rtlCol="0">
            <a:spAutoFit/>
          </a:bodyPr>
          <a:lstStyle/>
          <a:p>
            <a:r>
              <a:rPr lang="en-US" sz="4000" b="1" dirty="0">
                <a:solidFill>
                  <a:schemeClr val="bg1"/>
                </a:solidFill>
                <a:latin typeface="Times New Roman" panose="02020603050405020304" charset="0"/>
              </a:rPr>
              <a:t>Outline of Topics Covered</a:t>
            </a:r>
          </a:p>
        </p:txBody>
      </p:sp>
      <p:sp>
        <p:nvSpPr>
          <p:cNvPr id="2" name="TextBox 1">
            <a:extLst>
              <a:ext uri="{FF2B5EF4-FFF2-40B4-BE49-F238E27FC236}">
                <a16:creationId xmlns:a16="http://schemas.microsoft.com/office/drawing/2014/main" id="{A8CE8559-8117-BC4E-BA1D-7865A8652E68}"/>
              </a:ext>
            </a:extLst>
          </p:cNvPr>
          <p:cNvSpPr txBox="1"/>
          <p:nvPr/>
        </p:nvSpPr>
        <p:spPr>
          <a:xfrm>
            <a:off x="124522" y="790312"/>
            <a:ext cx="5674112" cy="5967788"/>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tx1">
                    <a:lumMod val="50000"/>
                    <a:lumOff val="50000"/>
                  </a:schemeClr>
                </a:solidFill>
              </a:rPr>
              <a:t>Introduction</a:t>
            </a:r>
          </a:p>
          <a:p>
            <a:pPr marL="742950" lvl="1" indent="-285750">
              <a:buFont typeface="Arial" panose="020B0604020202020204" pitchFamily="34" charset="0"/>
              <a:buChar char="•"/>
            </a:pPr>
            <a:r>
              <a:rPr lang="en-US" sz="1600" dirty="0">
                <a:solidFill>
                  <a:schemeClr val="tx1">
                    <a:lumMod val="50000"/>
                    <a:lumOff val="50000"/>
                  </a:schemeClr>
                </a:solidFill>
              </a:rPr>
              <a:t>Overview of Data Science</a:t>
            </a:r>
          </a:p>
          <a:p>
            <a:pPr marL="742950" lvl="1" indent="-285750">
              <a:buFont typeface="Arial" panose="020B0604020202020204" pitchFamily="34" charset="0"/>
              <a:buChar char="•"/>
            </a:pPr>
            <a:r>
              <a:rPr lang="en-US" sz="1600" dirty="0" err="1">
                <a:solidFill>
                  <a:schemeClr val="tx1">
                    <a:lumMod val="50000"/>
                    <a:lumOff val="50000"/>
                  </a:schemeClr>
                </a:solidFill>
              </a:rPr>
              <a:t>DataScience@SMU</a:t>
            </a:r>
            <a:endParaRPr lang="en-US" sz="1600" dirty="0">
              <a:solidFill>
                <a:schemeClr val="tx1">
                  <a:lumMod val="50000"/>
                  <a:lumOff val="50000"/>
                </a:schemeClr>
              </a:solidFill>
            </a:endParaRPr>
          </a:p>
          <a:p>
            <a:pPr marL="742950" lvl="1" indent="-285750">
              <a:buFont typeface="Arial" panose="020B0604020202020204" pitchFamily="34" charset="0"/>
              <a:buChar char="•"/>
            </a:pPr>
            <a:endParaRPr lang="en-US" sz="1600" dirty="0">
              <a:solidFill>
                <a:schemeClr val="bg1"/>
              </a:solidFill>
            </a:endParaRPr>
          </a:p>
          <a:p>
            <a:pPr marL="285750" indent="-285750">
              <a:spcBef>
                <a:spcPts val="600"/>
              </a:spcBef>
              <a:buFont typeface="Arial" panose="020B0604020202020204" pitchFamily="34" charset="0"/>
              <a:buChar char="•"/>
            </a:pPr>
            <a:r>
              <a:rPr lang="en-US" sz="1600" dirty="0">
                <a:solidFill>
                  <a:schemeClr val="bg1"/>
                </a:solidFill>
              </a:rPr>
              <a:t>Overview of Machine Learning (ML)</a:t>
            </a:r>
          </a:p>
          <a:p>
            <a:pPr marL="742950" lvl="1" indent="-285750">
              <a:buFont typeface="Arial" panose="020B0604020202020204" pitchFamily="34" charset="0"/>
              <a:buChar char="•"/>
            </a:pPr>
            <a:r>
              <a:rPr lang="en-US" sz="1600" dirty="0">
                <a:solidFill>
                  <a:schemeClr val="bg1"/>
                </a:solidFill>
              </a:rPr>
              <a:t>Types of Machine Learning </a:t>
            </a:r>
          </a:p>
          <a:p>
            <a:pPr marL="742950" lvl="1" indent="-285750">
              <a:buFont typeface="Arial" panose="020B0604020202020204" pitchFamily="34" charset="0"/>
              <a:buChar char="•"/>
            </a:pPr>
            <a:r>
              <a:rPr lang="en-US" sz="1600" dirty="0">
                <a:solidFill>
                  <a:schemeClr val="bg1"/>
                </a:solidFill>
              </a:rPr>
              <a:t>Common Algorithms</a:t>
            </a:r>
          </a:p>
          <a:p>
            <a:pPr marL="742950" lvl="1" indent="-285750">
              <a:buFont typeface="Arial" panose="020B0604020202020204" pitchFamily="34" charset="0"/>
              <a:buChar char="•"/>
            </a:pPr>
            <a:endParaRPr lang="en-US" sz="1600" dirty="0">
              <a:solidFill>
                <a:schemeClr val="bg1"/>
              </a:solidFill>
            </a:endParaRPr>
          </a:p>
          <a:p>
            <a:pPr marL="285750" indent="-285750">
              <a:spcBef>
                <a:spcPts val="600"/>
              </a:spcBef>
              <a:buFont typeface="Arial" panose="020B0604020202020204" pitchFamily="34" charset="0"/>
              <a:buChar char="•"/>
            </a:pPr>
            <a:r>
              <a:rPr lang="en-US" sz="1600" dirty="0">
                <a:solidFill>
                  <a:schemeClr val="tx1">
                    <a:lumMod val="50000"/>
                    <a:lumOff val="50000"/>
                  </a:schemeClr>
                </a:solidFill>
              </a:rPr>
              <a:t>Selected ML Applications in Geoscience:</a:t>
            </a:r>
          </a:p>
          <a:p>
            <a:pPr marL="742950" lvl="1"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Geology and Geophysics Cases:</a:t>
            </a:r>
          </a:p>
          <a:p>
            <a:pPr marL="1200150" lvl="2"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Facies Classification</a:t>
            </a:r>
          </a:p>
          <a:p>
            <a:pPr marL="1200150" lvl="2"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Petrophysical Data Prediction</a:t>
            </a:r>
          </a:p>
          <a:p>
            <a:pPr marL="1200150" lvl="2" indent="-228600">
              <a:lnSpc>
                <a:spcPct val="90000"/>
              </a:lnSpc>
              <a:spcAft>
                <a:spcPts val="600"/>
              </a:spcAft>
              <a:buFont typeface="Arial" panose="020B0604020202020204" pitchFamily="34" charset="0"/>
              <a:buChar char="•"/>
            </a:pPr>
            <a:endParaRPr lang="en-US" sz="1600" dirty="0">
              <a:solidFill>
                <a:schemeClr val="tx1">
                  <a:lumMod val="50000"/>
                  <a:lumOff val="50000"/>
                </a:schemeClr>
              </a:solidFill>
            </a:endParaRPr>
          </a:p>
          <a:p>
            <a:pPr marL="285750"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Conclusion</a:t>
            </a:r>
          </a:p>
          <a:p>
            <a:pPr marL="742950" lvl="1"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Data Science Issues</a:t>
            </a:r>
          </a:p>
          <a:p>
            <a:pPr marL="742950" lvl="1" indent="-228600">
              <a:lnSpc>
                <a:spcPct val="90000"/>
              </a:lnSpc>
              <a:spcAft>
                <a:spcPts val="600"/>
              </a:spcAft>
              <a:buFont typeface="Arial" panose="020B0604020202020204" pitchFamily="34" charset="0"/>
              <a:buChar char="•"/>
            </a:pPr>
            <a:r>
              <a:rPr lang="en-US" sz="1600" dirty="0">
                <a:solidFill>
                  <a:schemeClr val="tx1">
                    <a:lumMod val="50000"/>
                    <a:lumOff val="50000"/>
                  </a:schemeClr>
                </a:solidFill>
              </a:rPr>
              <a:t>Considerations</a:t>
            </a:r>
          </a:p>
          <a:p>
            <a:pPr marL="285750" indent="-228600">
              <a:lnSpc>
                <a:spcPct val="90000"/>
              </a:lnSpc>
              <a:spcBef>
                <a:spcPts val="600"/>
              </a:spcBef>
              <a:buFont typeface="Arial" panose="020B0604020202020204" pitchFamily="34" charset="0"/>
              <a:buChar char="•"/>
            </a:pPr>
            <a:r>
              <a:rPr lang="en-US" sz="1600" dirty="0">
                <a:solidFill>
                  <a:schemeClr val="tx1">
                    <a:lumMod val="50000"/>
                    <a:lumOff val="50000"/>
                  </a:schemeClr>
                </a:solidFill>
              </a:rPr>
              <a:t>Questions</a:t>
            </a:r>
          </a:p>
          <a:p>
            <a:pPr marL="285750" indent="-228600">
              <a:lnSpc>
                <a:spcPct val="90000"/>
              </a:lnSpc>
              <a:spcBef>
                <a:spcPts val="600"/>
              </a:spcBef>
              <a:buFont typeface="Arial" panose="020B0604020202020204" pitchFamily="34" charset="0"/>
              <a:buChar char="•"/>
            </a:pPr>
            <a:r>
              <a:rPr lang="en-US" sz="1600" dirty="0">
                <a:solidFill>
                  <a:schemeClr val="tx1">
                    <a:lumMod val="50000"/>
                    <a:lumOff val="50000"/>
                  </a:schemeClr>
                </a:solidFill>
              </a:rPr>
              <a:t>References</a:t>
            </a:r>
          </a:p>
          <a:p>
            <a:pPr marL="285750" indent="-228600">
              <a:lnSpc>
                <a:spcPct val="90000"/>
              </a:lnSpc>
              <a:spcBef>
                <a:spcPts val="600"/>
              </a:spcBef>
              <a:buFont typeface="Arial" panose="020B0604020202020204" pitchFamily="34" charset="0"/>
              <a:buChar char="•"/>
            </a:pPr>
            <a:endParaRPr lang="en-US" sz="1600" dirty="0">
              <a:solidFill>
                <a:schemeClr val="tx1">
                  <a:lumMod val="50000"/>
                  <a:lumOff val="50000"/>
                </a:schemeClr>
              </a:solidFill>
            </a:endParaRPr>
          </a:p>
          <a:p>
            <a:pPr marL="285750" indent="-228600">
              <a:lnSpc>
                <a:spcPct val="90000"/>
              </a:lnSpc>
              <a:spcBef>
                <a:spcPts val="600"/>
              </a:spcBef>
              <a:buFont typeface="Arial" panose="020B0604020202020204" pitchFamily="34" charset="0"/>
              <a:buChar char="•"/>
            </a:pPr>
            <a:r>
              <a:rPr lang="en-US" sz="1600" dirty="0">
                <a:solidFill>
                  <a:schemeClr val="tx1">
                    <a:lumMod val="50000"/>
                    <a:lumOff val="50000"/>
                  </a:schemeClr>
                </a:solidFill>
              </a:rPr>
              <a:t>Hands-On Supervised Machine Learning with IODP Data!!!</a:t>
            </a:r>
          </a:p>
          <a:p>
            <a:pPr marL="285750" indent="-228600">
              <a:lnSpc>
                <a:spcPct val="90000"/>
              </a:lnSpc>
              <a:spcAft>
                <a:spcPts val="600"/>
              </a:spcAft>
              <a:buFont typeface="Arial" panose="020B0604020202020204" pitchFamily="34" charset="0"/>
              <a:buChar char="•"/>
            </a:pPr>
            <a:endParaRPr lang="en-US" sz="1600" dirty="0">
              <a:solidFill>
                <a:schemeClr val="bg1"/>
              </a:solidFill>
            </a:endParaRPr>
          </a:p>
        </p:txBody>
      </p:sp>
      <p:pic>
        <p:nvPicPr>
          <p:cNvPr id="20" name="Picture 19" descr="A circuit board&#10;&#10;Description automatically generated">
            <a:extLst>
              <a:ext uri="{FF2B5EF4-FFF2-40B4-BE49-F238E27FC236}">
                <a16:creationId xmlns:a16="http://schemas.microsoft.com/office/drawing/2014/main" id="{A20D0A1E-089C-A643-9A5A-DFFB4918E07C}"/>
              </a:ext>
            </a:extLst>
          </p:cNvPr>
          <p:cNvPicPr>
            <a:picLocks noChangeAspect="1"/>
          </p:cNvPicPr>
          <p:nvPr/>
        </p:nvPicPr>
        <p:blipFill rotWithShape="1">
          <a:blip r:embed="rId3">
            <a:extLst>
              <a:ext uri="{28A0092B-C50C-407E-A947-70E740481C1C}">
                <a14:useLocalDpi xmlns:a14="http://schemas.microsoft.com/office/drawing/2010/main" val="0"/>
              </a:ext>
            </a:extLst>
          </a:blip>
          <a:srcRect l="21549" t="2212" r="20917" b="2212"/>
          <a:stretch/>
        </p:blipFill>
        <p:spPr>
          <a:xfrm>
            <a:off x="5878850" y="0"/>
            <a:ext cx="6313150" cy="6858000"/>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ln>
            <a:noFill/>
          </a:ln>
        </p:spPr>
      </p:pic>
    </p:spTree>
    <p:extLst>
      <p:ext uri="{BB962C8B-B14F-4D97-AF65-F5344CB8AC3E}">
        <p14:creationId xmlns:p14="http://schemas.microsoft.com/office/powerpoint/2010/main" val="2206848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220424" y="178873"/>
            <a:ext cx="11684361" cy="769441"/>
          </a:xfrm>
          <a:prstGeom prst="rect">
            <a:avLst/>
          </a:prstGeom>
          <a:noFill/>
        </p:spPr>
        <p:txBody>
          <a:bodyPr wrap="square" rtlCol="0">
            <a:spAutoFit/>
          </a:bodyPr>
          <a:lstStyle/>
          <a:p>
            <a:r>
              <a:rPr lang="en-US" sz="4400" dirty="0">
                <a:solidFill>
                  <a:schemeClr val="bg1"/>
                </a:solidFill>
              </a:rPr>
              <a:t>Machine Learning (ML) – What it is</a:t>
            </a:r>
          </a:p>
        </p:txBody>
      </p:sp>
      <p:pic>
        <p:nvPicPr>
          <p:cNvPr id="18" name="Content Placeholder 17"/>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492772" y="1085031"/>
            <a:ext cx="7555003" cy="4193026"/>
          </a:xfrm>
          <a:prstGeom prst="rect">
            <a:avLst/>
          </a:prstGeom>
        </p:spPr>
      </p:pic>
      <p:sp>
        <p:nvSpPr>
          <p:cNvPr id="2" name="TextBox 1">
            <a:extLst>
              <a:ext uri="{FF2B5EF4-FFF2-40B4-BE49-F238E27FC236}">
                <a16:creationId xmlns:a16="http://schemas.microsoft.com/office/drawing/2014/main" id="{A8CE8559-8117-BC4E-BA1D-7865A8652E68}"/>
              </a:ext>
            </a:extLst>
          </p:cNvPr>
          <p:cNvSpPr txBox="1"/>
          <p:nvPr/>
        </p:nvSpPr>
        <p:spPr>
          <a:xfrm>
            <a:off x="-1" y="1522111"/>
            <a:ext cx="4386805" cy="3139321"/>
          </a:xfrm>
          <a:prstGeom prst="rect">
            <a:avLst/>
          </a:prstGeom>
          <a:noFill/>
        </p:spPr>
        <p:txBody>
          <a:bodyPr wrap="square" rtlCol="0">
            <a:spAutoFit/>
          </a:bodyPr>
          <a:lstStyle/>
          <a:p>
            <a:r>
              <a:rPr lang="en-US" dirty="0">
                <a:solidFill>
                  <a:schemeClr val="bg1"/>
                </a:solidFill>
              </a:rPr>
              <a:t>ML is a system that can recognize patterns by using mathematical algorithms to “learn” insights from data without explicitly programming them to do so. </a:t>
            </a:r>
          </a:p>
          <a:p>
            <a:pPr marL="342900" indent="-342900">
              <a:buFont typeface="Arial" panose="020B0604020202020204" pitchFamily="34" charset="0"/>
              <a:buChar char="•"/>
            </a:pPr>
            <a:endParaRPr lang="en-US" dirty="0">
              <a:solidFill>
                <a:schemeClr val="bg1"/>
              </a:solidFill>
            </a:endParaRPr>
          </a:p>
          <a:p>
            <a:r>
              <a:rPr lang="en-US" dirty="0">
                <a:solidFill>
                  <a:schemeClr val="bg1"/>
                </a:solidFill>
              </a:rPr>
              <a:t>There are three main types of machine learning:</a:t>
            </a:r>
          </a:p>
          <a:p>
            <a:pPr marL="742950" lvl="1" indent="-285750">
              <a:buFont typeface="Arial" panose="020B0604020202020204" pitchFamily="34" charset="0"/>
              <a:buChar char="•"/>
            </a:pPr>
            <a:r>
              <a:rPr lang="en-US" dirty="0">
                <a:solidFill>
                  <a:schemeClr val="bg1"/>
                </a:solidFill>
              </a:rPr>
              <a:t>Supervised Learning</a:t>
            </a:r>
          </a:p>
          <a:p>
            <a:pPr marL="742950" lvl="1" indent="-285750">
              <a:buFont typeface="Arial" panose="020B0604020202020204" pitchFamily="34" charset="0"/>
              <a:buChar char="•"/>
            </a:pPr>
            <a:r>
              <a:rPr lang="en-US" dirty="0">
                <a:solidFill>
                  <a:schemeClr val="bg1"/>
                </a:solidFill>
              </a:rPr>
              <a:t>Unsupervised Learning</a:t>
            </a:r>
          </a:p>
          <a:p>
            <a:pPr marL="742950" lvl="1" indent="-285750">
              <a:buFont typeface="Arial" panose="020B0604020202020204" pitchFamily="34" charset="0"/>
              <a:buChar char="•"/>
            </a:pPr>
            <a:r>
              <a:rPr lang="en-US" dirty="0">
                <a:solidFill>
                  <a:schemeClr val="bg1"/>
                </a:solidFill>
              </a:rPr>
              <a:t>Reinforcement Learning</a:t>
            </a:r>
          </a:p>
          <a:p>
            <a:endParaRPr lang="en-US" dirty="0">
              <a:solidFill>
                <a:schemeClr val="bg1"/>
              </a:solidFill>
            </a:endParaRPr>
          </a:p>
        </p:txBody>
      </p:sp>
      <p:sp>
        <p:nvSpPr>
          <p:cNvPr id="8" name="TextBox 7">
            <a:extLst>
              <a:ext uri="{FF2B5EF4-FFF2-40B4-BE49-F238E27FC236}">
                <a16:creationId xmlns:a16="http://schemas.microsoft.com/office/drawing/2014/main" id="{8D6FC41D-4E7A-4341-B368-06BD7EC81FDD}"/>
              </a:ext>
            </a:extLst>
          </p:cNvPr>
          <p:cNvSpPr txBox="1"/>
          <p:nvPr/>
        </p:nvSpPr>
        <p:spPr>
          <a:xfrm>
            <a:off x="5338031" y="5434415"/>
            <a:ext cx="5875576" cy="338554"/>
          </a:xfrm>
          <a:prstGeom prst="rect">
            <a:avLst/>
          </a:prstGeom>
          <a:noFill/>
        </p:spPr>
        <p:txBody>
          <a:bodyPr wrap="square" rtlCol="0">
            <a:spAutoFit/>
          </a:bodyPr>
          <a:lstStyle/>
          <a:p>
            <a:pPr algn="ctr"/>
            <a:r>
              <a:rPr lang="en-US" sz="1600" dirty="0" err="1">
                <a:solidFill>
                  <a:schemeClr val="bg1"/>
                </a:solidFill>
              </a:rPr>
              <a:t>scikit-learn.org</a:t>
            </a:r>
            <a:endParaRPr lang="en-US" sz="1600" dirty="0">
              <a:solidFill>
                <a:schemeClr val="bg1"/>
              </a:solidFill>
            </a:endParaRPr>
          </a:p>
        </p:txBody>
      </p:sp>
    </p:spTree>
    <p:extLst>
      <p:ext uri="{BB962C8B-B14F-4D97-AF65-F5344CB8AC3E}">
        <p14:creationId xmlns:p14="http://schemas.microsoft.com/office/powerpoint/2010/main" val="32549737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727</TotalTime>
  <Words>1595</Words>
  <Application>Microsoft Macintosh PowerPoint</Application>
  <PresentationFormat>Widescreen</PresentationFormat>
  <Paragraphs>259</Paragraphs>
  <Slides>32</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Machine Learning (ML) – Supervised Learning</vt:lpstr>
      <vt:lpstr>Supervised Learning – Algorithms </vt:lpstr>
      <vt:lpstr>Machine Learning (ML) – Unsupervised Learning</vt:lpstr>
      <vt:lpstr>Unsupervised Learning – Algorithms </vt:lpstr>
      <vt:lpstr>Machine Learning (ML) – Reinforcement Learning</vt:lpstr>
      <vt:lpstr>Reinforcement Learning – Algorithms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Awesome and Fun ML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Flaming, Peter</dc:creator>
  <cp:lastModifiedBy>Flaming, Peter</cp:lastModifiedBy>
  <cp:revision>18</cp:revision>
  <dcterms:created xsi:type="dcterms:W3CDTF">2019-06-18T23:30:30Z</dcterms:created>
  <dcterms:modified xsi:type="dcterms:W3CDTF">2019-06-19T19:32:23Z</dcterms:modified>
</cp:coreProperties>
</file>